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Default Extension="wmf" ContentType="image/x-w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0"/>
  </p:notesMasterIdLst>
  <p:sldIdLst>
    <p:sldId id="256" r:id="rId6"/>
    <p:sldId id="303" r:id="rId7"/>
    <p:sldId id="304" r:id="rId8"/>
    <p:sldId id="306" r:id="rId9"/>
    <p:sldId id="308" r:id="rId10"/>
    <p:sldId id="309" r:id="rId11"/>
    <p:sldId id="311" r:id="rId12"/>
    <p:sldId id="310" r:id="rId13"/>
    <p:sldId id="312" r:id="rId14"/>
    <p:sldId id="313" r:id="rId15"/>
    <p:sldId id="314" r:id="rId16"/>
    <p:sldId id="318" r:id="rId17"/>
    <p:sldId id="316" r:id="rId18"/>
    <p:sldId id="31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son, Margie L" initials="JM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FAA"/>
    <a:srgbClr val="0D80AC"/>
    <a:srgbClr val="005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4" autoAdjust="0"/>
    <p:restoredTop sz="94830" autoAdjust="0"/>
  </p:normalViewPr>
  <p:slideViewPr>
    <p:cSldViewPr snapToGrid="0">
      <p:cViewPr varScale="1">
        <p:scale>
          <a:sx n="85" d="100"/>
          <a:sy n="85" d="100"/>
        </p:scale>
        <p:origin x="2008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notesMaster" Target="notesMasters/notesMaster1.xml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451B5-4302-4DC3-AC11-9EE9B24E6BF8}" type="datetimeFigureOut">
              <a:rPr lang="en-US" smtClean="0"/>
              <a:t>5/15/17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91331-34DD-4BE9-B285-EAB004F14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410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91331-34DD-4BE9-B285-EAB004F145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02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BD7C0-7914-4C01-95A2-4F3B029B62F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1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3F022CE-CB4A-44F6-B699-5B31D0816510}" type="slidenum">
              <a:rPr lang="en-US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240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0737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B6D72-16D2-48EC-9AC0-75920A34DE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0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B6D72-16D2-48EC-9AC0-75920A34DE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13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6D768-7DFD-8642-B968-CF728A902078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7042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91331-34DD-4BE9-B285-EAB004F145D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42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tle 4.png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3246" y="-5108"/>
            <a:ext cx="7772400" cy="2387600"/>
          </a:xfrm>
        </p:spPr>
        <p:txBody>
          <a:bodyPr anchor="b"/>
          <a:lstStyle>
            <a:lvl1pPr algn="ctr">
              <a:defRPr sz="5400" b="1">
                <a:solidFill>
                  <a:srgbClr val="007FA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2054" y="2964484"/>
            <a:ext cx="7703592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AutoShape 4" descr="isplaying Thrivist_Infographic_Main.jpg"/>
          <p:cNvSpPr>
            <a:spLocks noChangeAspect="1" noChangeArrowheads="1"/>
          </p:cNvSpPr>
          <p:nvPr userDrawn="1"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tle 4.png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6888"/>
            <a:ext cx="9144000" cy="839047"/>
          </a:xfrm>
        </p:spPr>
        <p:txBody>
          <a:bodyPr>
            <a:normAutofit/>
          </a:bodyPr>
          <a:lstStyle>
            <a:lvl1pPr algn="l">
              <a:defRPr sz="3600" b="0" i="0" baseline="0">
                <a:solidFill>
                  <a:srgbClr val="007FA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2084"/>
            <a:ext cx="7886700" cy="4351338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7191" y="367889"/>
            <a:ext cx="1066809" cy="71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514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tle 4.png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6969" y="1741940"/>
            <a:ext cx="3065345" cy="4372054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375434"/>
            <a:ext cx="9144000" cy="655637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007FA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3814118" y="1741940"/>
            <a:ext cx="4701231" cy="437287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7191" y="367889"/>
            <a:ext cx="1066809" cy="71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55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tle 4.png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8442"/>
            <a:ext cx="7772400" cy="2387600"/>
          </a:xfrm>
        </p:spPr>
        <p:txBody>
          <a:bodyPr anchor="b"/>
          <a:lstStyle>
            <a:lvl1pPr algn="ctr">
              <a:defRPr sz="5400" b="1">
                <a:solidFill>
                  <a:srgbClr val="007FAA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21936"/>
            <a:ext cx="7703592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50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tle 4.png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8076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DDF3B-460B-4496-BD70-8AF51869F9D5}" type="datetimeFigureOut">
              <a:rPr lang="en-US" smtClean="0"/>
              <a:t>5/15/17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A2E63-D34A-4203-987D-6B2C152B1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npscollaboration.org/" TargetMode="External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psychologytoday.com/blog/smartwork/201004/vision-and-mission-whats-the-difference-and-why-does-it-matte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DuPont Tyler Middle</a:t>
            </a:r>
            <a:br>
              <a:rPr lang="en-US" dirty="0" smtClean="0"/>
            </a:br>
            <a:r>
              <a:rPr lang="en-US" dirty="0" smtClean="0"/>
              <a:t>Mission and Vision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2054" y="2655651"/>
            <a:ext cx="7703592" cy="1964595"/>
          </a:xfrm>
        </p:spPr>
        <p:txBody>
          <a:bodyPr>
            <a:normAutofit/>
          </a:bodyPr>
          <a:lstStyle/>
          <a:p>
            <a:r>
              <a:rPr lang="en-US" dirty="0" smtClean="0"/>
              <a:t>Please sit in a group.  Thanks!</a:t>
            </a:r>
          </a:p>
          <a:p>
            <a:r>
              <a:rPr lang="en-US" dirty="0" smtClean="0"/>
              <a:t>May 15, 2017</a:t>
            </a:r>
          </a:p>
          <a:p>
            <a:endParaRPr lang="en-US" dirty="0" smtClean="0"/>
          </a:p>
          <a:p>
            <a:r>
              <a:rPr lang="en-US" dirty="0" smtClean="0"/>
              <a:t>Margie Johnson, Ed.D.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123" y="4893405"/>
            <a:ext cx="2729523" cy="183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7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 and Integrating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099" y="1255764"/>
            <a:ext cx="5156348" cy="425597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Develop </a:t>
            </a:r>
            <a:r>
              <a:rPr lang="en-US" sz="4000" dirty="0"/>
              <a:t>a </a:t>
            </a:r>
            <a:r>
              <a:rPr lang="en-US" sz="4000" dirty="0" smtClean="0"/>
              <a:t>vision </a:t>
            </a:r>
            <a:r>
              <a:rPr lang="en-US" sz="4000" dirty="0"/>
              <a:t>and mission statement.  </a:t>
            </a:r>
            <a:endParaRPr lang="en-US" sz="4000" dirty="0" smtClean="0"/>
          </a:p>
          <a:p>
            <a:endParaRPr lang="en-US" sz="4000" dirty="0" smtClean="0"/>
          </a:p>
          <a:p>
            <a:r>
              <a:rPr lang="en-US" sz="4000" dirty="0" smtClean="0"/>
              <a:t>Write </a:t>
            </a:r>
            <a:r>
              <a:rPr lang="en-US" sz="4000" dirty="0"/>
              <a:t>it on chart paper.</a:t>
            </a:r>
          </a:p>
          <a:p>
            <a:pPr algn="ctr"/>
            <a:endParaRPr lang="en-US" sz="4000" dirty="0"/>
          </a:p>
        </p:txBody>
      </p:sp>
      <p:sp>
        <p:nvSpPr>
          <p:cNvPr id="5" name="AutoShape 2" descr="Image result for vision"/>
          <p:cNvSpPr>
            <a:spLocks noChangeAspect="1" noChangeArrowheads="1"/>
          </p:cNvSpPr>
          <p:nvPr/>
        </p:nvSpPr>
        <p:spPr bwMode="auto">
          <a:xfrm>
            <a:off x="155575" y="-1858963"/>
            <a:ext cx="699135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447" y="1699094"/>
            <a:ext cx="3670226" cy="275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54000"/>
            <a:ext cx="7608482" cy="846712"/>
          </a:xfrm>
        </p:spPr>
        <p:txBody>
          <a:bodyPr/>
          <a:lstStyle/>
          <a:p>
            <a:pPr algn="l"/>
            <a:r>
              <a:rPr lang="en-US" dirty="0" smtClean="0"/>
              <a:t>Exit Ticket Reflection</a:t>
            </a:r>
            <a:endParaRPr lang="en-US" dirty="0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222840" y="1253490"/>
            <a:ext cx="4109129" cy="4301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000" b="1" dirty="0" smtClean="0">
                <a:latin typeface="Arial" charset="0"/>
              </a:rPr>
              <a:t>Given what we have discussed and learned today, what might be some actions you take?</a:t>
            </a:r>
            <a:endParaRPr lang="en-US" sz="4000" b="1" dirty="0">
              <a:latin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323" y="2095500"/>
            <a:ext cx="4632677" cy="261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1002"/>
            <a:ext cx="9144000" cy="1148317"/>
          </a:xfrm>
        </p:spPr>
        <p:txBody>
          <a:bodyPr>
            <a:normAutofit/>
          </a:bodyPr>
          <a:lstStyle/>
          <a:p>
            <a:r>
              <a:rPr lang="en-US" dirty="0" smtClean="0"/>
              <a:t>Feedback---</a:t>
            </a:r>
            <a:br>
              <a:rPr lang="en-US" dirty="0" smtClean="0"/>
            </a:br>
            <a:r>
              <a:rPr lang="en-US" dirty="0" smtClean="0"/>
              <a:t>How Was Today’s Meeting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17" y="1573619"/>
            <a:ext cx="8770532" cy="106325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Individually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Use a post-it note to provide feedback.</a:t>
            </a:r>
            <a:endParaRPr lang="en-US" dirty="0"/>
          </a:p>
        </p:txBody>
      </p:sp>
      <p:pic>
        <p:nvPicPr>
          <p:cNvPr id="5" name="Picture 2" descr="mage result for post it note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88"/>
          <a:stretch/>
        </p:blipFill>
        <p:spPr bwMode="auto">
          <a:xfrm>
            <a:off x="1766286" y="2438210"/>
            <a:ext cx="4618633" cy="373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5567" y="2751174"/>
            <a:ext cx="2938989" cy="276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4938"/>
            <a:ext cx="8441342" cy="857250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MNPS Collaborative Inquiry Toolkit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728" y="1536426"/>
            <a:ext cx="4852235" cy="4610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2854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3"/>
              </a:rPr>
              <a:t>www.mnpscollaboration.org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368" y="1553517"/>
            <a:ext cx="4044732" cy="5666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5715" y="2137239"/>
            <a:ext cx="3047121" cy="330275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624900" y="3430092"/>
            <a:ext cx="869163" cy="6411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921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6581"/>
            <a:ext cx="3863340" cy="587829"/>
          </a:xfrm>
        </p:spPr>
        <p:txBody>
          <a:bodyPr>
            <a:noAutofit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170" y="994410"/>
            <a:ext cx="8606790" cy="5863590"/>
          </a:xfrm>
        </p:spPr>
        <p:txBody>
          <a:bodyPr>
            <a:normAutofit/>
          </a:bodyPr>
          <a:lstStyle/>
          <a:p>
            <a:pPr marL="51435" indent="0">
              <a:buNone/>
            </a:pPr>
            <a:r>
              <a:rPr lang="en-US" sz="1600" dirty="0" smtClean="0"/>
              <a:t>Evans, J. (2010).  Vision and mission: What’s the difference and why does it matter? </a:t>
            </a:r>
            <a:r>
              <a:rPr lang="en-US" sz="1600" i="1" dirty="0" smtClean="0"/>
              <a:t>Psychology Today website</a:t>
            </a:r>
            <a:r>
              <a:rPr lang="en-US" sz="1600" dirty="0" smtClean="0"/>
              <a:t>.  </a:t>
            </a:r>
            <a:r>
              <a:rPr lang="en-US" sz="1600" dirty="0"/>
              <a:t>Retrieved from </a:t>
            </a:r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www.psychologytoday.com/blog/smartwork/201004/vision-and-mission-whats-the-difference-and-why-does-it-matter</a:t>
            </a:r>
            <a:endParaRPr lang="en-US" sz="1600" dirty="0" smtClean="0"/>
          </a:p>
          <a:p>
            <a:pPr marL="51435" indent="0">
              <a:buNone/>
            </a:pPr>
            <a:endParaRPr lang="en-US" sz="1600" dirty="0"/>
          </a:p>
          <a:p>
            <a:pPr marL="51435" indent="0">
              <a:buNone/>
            </a:pPr>
            <a:r>
              <a:rPr lang="en-US" sz="1600" dirty="0" smtClean="0"/>
              <a:t>Lipton, L. &amp; Wellman, B. (2012).  </a:t>
            </a:r>
            <a:r>
              <a:rPr lang="en-US" sz="1600" i="1" dirty="0" smtClean="0"/>
              <a:t>Got data? Now what? </a:t>
            </a:r>
            <a:r>
              <a:rPr lang="en-US" sz="1600" dirty="0" smtClean="0"/>
              <a:t>  Bloomington, IN: Solution Tree.</a:t>
            </a:r>
          </a:p>
          <a:p>
            <a:pPr marL="51435" indent="0">
              <a:buNone/>
            </a:pPr>
            <a:endParaRPr lang="en-US" sz="1600" dirty="0"/>
          </a:p>
          <a:p>
            <a:pPr marL="51435" indent="0">
              <a:buNone/>
            </a:pPr>
            <a:r>
              <a:rPr lang="en-US" sz="1600" dirty="0" smtClean="0"/>
              <a:t>Lipton</a:t>
            </a:r>
            <a:r>
              <a:rPr lang="en-US" sz="1600" dirty="0"/>
              <a:t>, L. &amp; Wellman, B. (2011). </a:t>
            </a:r>
            <a:r>
              <a:rPr lang="en-US" sz="1600" i="1" dirty="0"/>
              <a:t>Groups at work: Strategies and structures for professional learning</a:t>
            </a:r>
            <a:r>
              <a:rPr lang="en-US" sz="1600" dirty="0"/>
              <a:t>.  Sherman, CT: </a:t>
            </a:r>
            <a:r>
              <a:rPr lang="en-US" sz="1600" dirty="0" err="1"/>
              <a:t>MiraVia</a:t>
            </a:r>
            <a:r>
              <a:rPr lang="en-US" sz="1600" dirty="0"/>
              <a:t>, LLC.</a:t>
            </a:r>
          </a:p>
          <a:p>
            <a:pPr marL="51435" indent="0">
              <a:buNone/>
            </a:pPr>
            <a:endParaRPr lang="en-US" sz="1600" dirty="0" smtClean="0"/>
          </a:p>
          <a:p>
            <a:pPr marL="51435" indent="0">
              <a:buNone/>
            </a:pPr>
            <a:r>
              <a:rPr lang="en-US" sz="1600" dirty="0" smtClean="0"/>
              <a:t>Love, N. (2009).  </a:t>
            </a:r>
            <a:r>
              <a:rPr lang="en-US" sz="1600" i="1" dirty="0" smtClean="0"/>
              <a:t>Using data to improve learning for all: A collaborative inquiry approach.  </a:t>
            </a:r>
            <a:r>
              <a:rPr lang="en-US" sz="1600" dirty="0" smtClean="0"/>
              <a:t>Thousand Oaks, CA: Corwin.</a:t>
            </a:r>
          </a:p>
          <a:p>
            <a:pPr marL="51435" indent="0">
              <a:buNone/>
            </a:pPr>
            <a:endParaRPr lang="en-US" sz="1600" dirty="0" smtClean="0"/>
          </a:p>
          <a:p>
            <a:pPr marL="51435" indent="0">
              <a:buNone/>
            </a:pPr>
            <a:endParaRPr lang="en-US" sz="1600" dirty="0" smtClean="0"/>
          </a:p>
          <a:p>
            <a:pPr marL="51435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9448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4917" y="1256720"/>
            <a:ext cx="8354165" cy="2101699"/>
          </a:xfrm>
        </p:spPr>
        <p:txBody>
          <a:bodyPr>
            <a:noAutofit/>
          </a:bodyPr>
          <a:lstStyle/>
          <a:p>
            <a:pPr marL="68580" indent="0" algn="ctr">
              <a:spcBef>
                <a:spcPts val="0"/>
              </a:spcBef>
              <a:buNone/>
            </a:pPr>
            <a:r>
              <a:rPr lang="en-US" sz="2800" i="1" dirty="0" smtClean="0"/>
              <a:t>Our outcomes today are to use the collaborative inquiry process for begin developing the vision and mission </a:t>
            </a:r>
            <a:r>
              <a:rPr lang="en-US" sz="2800" i="1" dirty="0" smtClean="0"/>
              <a:t>statements for DuPont </a:t>
            </a:r>
            <a:r>
              <a:rPr lang="en-US" sz="2800" i="1" dirty="0" smtClean="0"/>
              <a:t>Tyler Middle Prep.</a:t>
            </a:r>
            <a:endParaRPr lang="en-US" sz="28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874" y="3699326"/>
            <a:ext cx="27622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5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779167" y="2672727"/>
            <a:ext cx="713145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b="1" dirty="0" smtClean="0">
                <a:solidFill>
                  <a:srgbClr val="232369"/>
                </a:solidFill>
                <a:latin typeface="Tahoma" panose="020B0604030504040204" pitchFamily="34" charset="0"/>
              </a:rPr>
              <a:t>What is your vision for DuPont Tyler Middle?</a:t>
            </a:r>
            <a:endParaRPr lang="en-US" altLang="en-US" sz="4800" b="1" dirty="0">
              <a:solidFill>
                <a:srgbClr val="8C0021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4800" b="1" dirty="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8525" y="1254176"/>
            <a:ext cx="81669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7FAA"/>
                </a:solidFill>
                <a:latin typeface="Tahoma" panose="020B0604030504040204" pitchFamily="34" charset="0"/>
              </a:rPr>
              <a:t>Individually</a:t>
            </a:r>
            <a:r>
              <a:rPr lang="en-US" altLang="en-US" sz="3200" dirty="0">
                <a:solidFill>
                  <a:srgbClr val="4F81BD"/>
                </a:solidFill>
                <a:latin typeface="Tahoma" panose="020B0604030504040204" pitchFamily="34" charset="0"/>
              </a:rPr>
              <a:t>, </a:t>
            </a:r>
            <a:r>
              <a:rPr lang="en-US" altLang="en-US" sz="3200" dirty="0" smtClean="0">
                <a:solidFill>
                  <a:prstClr val="black"/>
                </a:solidFill>
                <a:latin typeface="Tahoma" panose="020B0604030504040204" pitchFamily="34" charset="0"/>
              </a:rPr>
              <a:t>write down your thoughts</a:t>
            </a:r>
            <a:r>
              <a:rPr lang="is-IS" altLang="en-US" sz="3200" dirty="0" smtClean="0">
                <a:solidFill>
                  <a:prstClr val="black"/>
                </a:solidFill>
                <a:latin typeface="Tahoma" panose="020B0604030504040204" pitchFamily="34" charset="0"/>
              </a:rPr>
              <a:t>….</a:t>
            </a:r>
            <a:endParaRPr lang="en-US" altLang="en-US" sz="3200" dirty="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sp>
        <p:nvSpPr>
          <p:cNvPr id="11285" name="Rectangle 8"/>
          <p:cNvSpPr>
            <a:spLocks noChangeArrowheads="1"/>
          </p:cNvSpPr>
          <p:nvPr/>
        </p:nvSpPr>
        <p:spPr bwMode="auto">
          <a:xfrm>
            <a:off x="3747480" y="6333978"/>
            <a:ext cx="318896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 smtClean="0">
                <a:solidFill>
                  <a:schemeClr val="bg1"/>
                </a:solidFill>
                <a:latin typeface="Tahoma" panose="020B0604030504040204" pitchFamily="34" charset="0"/>
              </a:rPr>
              <a:t>Adapted from Groups </a:t>
            </a:r>
            <a:r>
              <a:rPr lang="en-US" altLang="en-US" sz="1000" dirty="0">
                <a:solidFill>
                  <a:schemeClr val="bg1"/>
                </a:solidFill>
                <a:latin typeface="Tahoma" panose="020B0604030504040204" pitchFamily="34" charset="0"/>
              </a:rPr>
              <a:t>at Work – </a:t>
            </a:r>
            <a:r>
              <a:rPr lang="en-US" altLang="en-US" sz="1000" dirty="0" smtClean="0">
                <a:solidFill>
                  <a:schemeClr val="bg1"/>
                </a:solidFill>
                <a:latin typeface="Tahoma" panose="020B0604030504040204" pitchFamily="34" charset="0"/>
              </a:rPr>
              <a:t>2011--</a:t>
            </a:r>
            <a:r>
              <a:rPr lang="en-US" altLang="en-US" sz="1000" dirty="0" err="1" smtClean="0">
                <a:solidFill>
                  <a:schemeClr val="bg1"/>
                </a:solidFill>
                <a:latin typeface="Tahoma" panose="020B0604030504040204" pitchFamily="34" charset="0"/>
              </a:rPr>
              <a:t>MiraVia</a:t>
            </a:r>
            <a:r>
              <a:rPr lang="en-US" altLang="en-US" sz="1000" dirty="0" smtClean="0">
                <a:solidFill>
                  <a:schemeClr val="bg1"/>
                </a:solidFill>
                <a:latin typeface="Tahoma" panose="020B0604030504040204" pitchFamily="34" charset="0"/>
              </a:rPr>
              <a:t> LLC</a:t>
            </a:r>
            <a:endParaRPr lang="en-US" altLang="en-US" sz="10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latin typeface="+mn-lt"/>
                <a:ea typeface="ＭＳ Ｐゴシック" panose="020B0600070205080204" pitchFamily="34" charset="-128"/>
              </a:rPr>
              <a:t>Brainstorming Vision</a:t>
            </a:r>
          </a:p>
        </p:txBody>
      </p:sp>
    </p:spTree>
    <p:extLst>
      <p:ext uri="{BB962C8B-B14F-4D97-AF65-F5344CB8AC3E}">
        <p14:creationId xmlns:p14="http://schemas.microsoft.com/office/powerpoint/2010/main" val="149000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0683"/>
            <a:ext cx="8144540" cy="1764823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How do we bridge the gap between data and results, so all students have educational success?  What is the bridge made of?</a:t>
            </a:r>
            <a:endParaRPr lang="en-US" sz="28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114300" y="2734986"/>
            <a:ext cx="8839200" cy="3955941"/>
            <a:chOff x="114300" y="1820586"/>
            <a:chExt cx="8839200" cy="3955941"/>
          </a:xfrm>
        </p:grpSpPr>
        <p:pic>
          <p:nvPicPr>
            <p:cNvPr id="5122" name="Picture 2" descr="C:\Users\mljohnson\AppData\Local\Microsoft\Windows\Temporary Internet Files\Content.IE5\DKLLYHZE\MC900013156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" y="1820586"/>
              <a:ext cx="8839200" cy="30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685800" y="3472924"/>
              <a:ext cx="8001000" cy="2303603"/>
              <a:chOff x="685800" y="3472923"/>
              <a:chExt cx="8001000" cy="2303603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685800" y="3472923"/>
                <a:ext cx="1143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/>
                  <a:t>Data</a:t>
                </a:r>
                <a:endParaRPr lang="en-US" sz="2800" b="1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315200" y="3472923"/>
                <a:ext cx="1371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/>
                  <a:t>Results</a:t>
                </a:r>
                <a:endParaRPr lang="en-US" sz="2800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802911" y="5407194"/>
                <a:ext cx="1295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Love, 2009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1828800" y="2011711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Collaborative </a:t>
            </a:r>
          </a:p>
          <a:p>
            <a:pPr algn="ctr"/>
            <a:r>
              <a:rPr lang="en-US" sz="4400" b="1" dirty="0" smtClean="0"/>
              <a:t>Inquiry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4352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6111" y="904183"/>
            <a:ext cx="81566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Collaborative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0070C0"/>
                </a:solidFill>
              </a:rPr>
              <a:t>Inquiry</a:t>
            </a:r>
            <a:r>
              <a:rPr lang="en-US" sz="3200" dirty="0"/>
              <a:t> is a </a:t>
            </a:r>
            <a:r>
              <a:rPr lang="en-US" sz="3200" b="1" dirty="0">
                <a:solidFill>
                  <a:srgbClr val="0070C0"/>
                </a:solidFill>
              </a:rPr>
              <a:t>data-based team </a:t>
            </a:r>
            <a:r>
              <a:rPr lang="en-US" sz="3200" dirty="0"/>
              <a:t>process that consciously uses the </a:t>
            </a:r>
            <a:r>
              <a:rPr lang="en-US" sz="3200" b="1" dirty="0">
                <a:solidFill>
                  <a:srgbClr val="0070C0"/>
                </a:solidFill>
              </a:rPr>
              <a:t>collaborative learning cycle </a:t>
            </a:r>
            <a:r>
              <a:rPr lang="en-US" sz="3200" dirty="0"/>
              <a:t>(activating and engaging, exploring and discovering, and organizing and integrating) and the </a:t>
            </a:r>
            <a:r>
              <a:rPr lang="en-US" sz="3200" b="1" dirty="0">
                <a:solidFill>
                  <a:srgbClr val="0070C0"/>
                </a:solidFill>
              </a:rPr>
              <a:t>qualities of effective </a:t>
            </a:r>
            <a:r>
              <a:rPr lang="en-US" sz="3200" b="1" dirty="0" smtClean="0">
                <a:solidFill>
                  <a:srgbClr val="0070C0"/>
                </a:solidFill>
              </a:rPr>
              <a:t>groups </a:t>
            </a:r>
            <a:r>
              <a:rPr lang="en-US" sz="3200" dirty="0" smtClean="0"/>
              <a:t>(</a:t>
            </a:r>
            <a:r>
              <a:rPr lang="en-US" sz="3200" dirty="0"/>
              <a:t>fostering a culture of trust, maintaining a clear focus, taking collective responsibility and data-informed decision-making).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5485"/>
            <a:ext cx="9157839" cy="1276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02001" y="6426217"/>
            <a:ext cx="4624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MNPS Collaborative Inquiry Community of Practice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6477"/>
            <a:ext cx="9109709" cy="857250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+mn-lt"/>
                <a:ea typeface="ＭＳ Ｐゴシック" panose="020B0600070205080204" pitchFamily="34" charset="-128"/>
              </a:rPr>
              <a:t>MNPS</a:t>
            </a:r>
            <a:r>
              <a:rPr lang="en-US" sz="2100" dirty="0"/>
              <a:t> </a:t>
            </a:r>
            <a:r>
              <a:rPr lang="en-US" b="1" dirty="0">
                <a:latin typeface="+mn-lt"/>
                <a:ea typeface="ＭＳ Ｐゴシック" panose="020B0600070205080204" pitchFamily="34" charset="-128"/>
              </a:rPr>
              <a:t>Collaborative</a:t>
            </a:r>
            <a:r>
              <a:rPr lang="en-US" sz="2100" dirty="0"/>
              <a:t> </a:t>
            </a:r>
            <a:r>
              <a:rPr lang="en-US" b="1" dirty="0">
                <a:latin typeface="+mn-lt"/>
                <a:ea typeface="ＭＳ Ｐゴシック" panose="020B0600070205080204" pitchFamily="34" charset="-128"/>
              </a:rPr>
              <a:t>Inquiry</a:t>
            </a:r>
          </a:p>
        </p:txBody>
      </p:sp>
    </p:spTree>
    <p:extLst>
      <p:ext uri="{BB962C8B-B14F-4D97-AF65-F5344CB8AC3E}">
        <p14:creationId xmlns:p14="http://schemas.microsoft.com/office/powerpoint/2010/main" val="328693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7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391282"/>
            <a:ext cx="8154607" cy="448573"/>
          </a:xfrm>
        </p:spPr>
        <p:txBody>
          <a:bodyPr>
            <a:noAutofit/>
          </a:bodyPr>
          <a:lstStyle/>
          <a:p>
            <a:r>
              <a:rPr lang="en-US" sz="3200" dirty="0"/>
              <a:t>Collaborative</a:t>
            </a:r>
            <a:r>
              <a:rPr lang="en-US" sz="3200" b="1" dirty="0" smtClean="0">
                <a:ea typeface="ＭＳ Ｐゴシック" pitchFamily="-84" charset="-128"/>
                <a:cs typeface="ＭＳ Ｐゴシック" pitchFamily="-84" charset="-128"/>
              </a:rPr>
              <a:t> </a:t>
            </a:r>
            <a:r>
              <a:rPr lang="en-US" sz="3200" b="1" dirty="0">
                <a:ea typeface="ＭＳ Ｐゴシック" pitchFamily="-84" charset="-128"/>
                <a:cs typeface="ＭＳ Ｐゴシック" pitchFamily="-84" charset="-128"/>
              </a:rPr>
              <a:t>L</a:t>
            </a:r>
            <a:r>
              <a:rPr lang="en-US" sz="3200" b="1" dirty="0" smtClean="0">
                <a:ea typeface="ＭＳ Ｐゴシック" pitchFamily="-84" charset="-128"/>
                <a:cs typeface="ＭＳ Ｐゴシック" pitchFamily="-84" charset="-128"/>
              </a:rPr>
              <a:t>earning Cycle</a:t>
            </a:r>
            <a:endParaRPr lang="en-US" sz="3200" dirty="0">
              <a:ea typeface="ＭＳ Ｐゴシック" pitchFamily="-84" charset="-128"/>
              <a:cs typeface="ＭＳ Ｐゴシック" pitchFamily="-84" charset="-12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31519" y="1131570"/>
            <a:ext cx="7898131" cy="4914900"/>
            <a:chOff x="1152029" y="1780730"/>
            <a:chExt cx="6755035" cy="3819525"/>
          </a:xfrm>
        </p:grpSpPr>
        <p:sp>
          <p:nvSpPr>
            <p:cNvPr id="12" name="Oval 11"/>
            <p:cNvSpPr/>
            <p:nvPr/>
          </p:nvSpPr>
          <p:spPr>
            <a:xfrm>
              <a:off x="1893251" y="1780730"/>
              <a:ext cx="4086225" cy="38195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4300375" y="1956138"/>
              <a:ext cx="3200399" cy="103874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500" b="1" dirty="0">
                  <a:latin typeface="Arial" pitchFamily="-84" charset="0"/>
                </a:rPr>
                <a:t>Activating and Engaging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500" dirty="0">
                  <a:latin typeface="Arial" pitchFamily="-84" charset="0"/>
                </a:rPr>
                <a:t> </a:t>
              </a:r>
              <a:r>
                <a:rPr lang="en-US" sz="1050" dirty="0">
                  <a:latin typeface="Arial" pitchFamily="-84" charset="0"/>
                </a:rPr>
                <a:t>What assumptions do we bring?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050" dirty="0">
                  <a:latin typeface="Arial" pitchFamily="-84" charset="0"/>
                </a:rPr>
                <a:t> What are some predictions we are making?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050" dirty="0">
                  <a:latin typeface="Arial" pitchFamily="-84" charset="0"/>
                </a:rPr>
                <a:t> What questions are we asking?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050" dirty="0">
                  <a:latin typeface="Arial" pitchFamily="-84" charset="0"/>
                </a:rPr>
                <a:t> What are some possibilities for learning?</a:t>
              </a: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5230003" y="3971911"/>
              <a:ext cx="2677061" cy="14542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500" b="1" dirty="0">
                  <a:latin typeface="Arial" pitchFamily="-84" charset="0"/>
                </a:rPr>
                <a:t>Exploring and Discovering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050" dirty="0">
                  <a:latin typeface="Arial" pitchFamily="-84" charset="0"/>
                </a:rPr>
                <a:t> What important points seem to pop out?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050" dirty="0">
                  <a:latin typeface="Arial" pitchFamily="-84" charset="0"/>
                </a:rPr>
                <a:t> What patterns, categories, or trends are emerging?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050" dirty="0">
                  <a:latin typeface="Arial" pitchFamily="-84" charset="0"/>
                </a:rPr>
                <a:t> What seems to be surprising or unexpected?</a:t>
              </a:r>
            </a:p>
            <a:p>
              <a:pPr eaLnBrk="0" hangingPunct="0">
                <a:buClr>
                  <a:schemeClr val="accent2">
                    <a:lumMod val="75000"/>
                  </a:schemeClr>
                </a:buClr>
                <a:buFont typeface="Arial"/>
                <a:buChar char="•"/>
              </a:pPr>
              <a:r>
                <a:rPr lang="en-US" sz="1050" dirty="0">
                  <a:latin typeface="Arial" pitchFamily="-84" charset="0"/>
                </a:rPr>
                <a:t> What are some ways we have not yet explored these data?</a:t>
              </a:r>
              <a:endParaRPr lang="en-US" sz="1050" dirty="0"/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1152029" y="2000710"/>
              <a:ext cx="2273540" cy="19389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b="1" dirty="0">
                  <a:latin typeface="Calibri" panose="020F0502020204030204" pitchFamily="34" charset="0"/>
                </a:rPr>
                <a:t>Organizing and Integrating</a:t>
              </a:r>
            </a:p>
            <a:p>
              <a:pPr marL="308610" indent="-257175" eaLnBrk="0" hangingPunct="0">
                <a:buClr>
                  <a:srgbClr val="8CC329"/>
                </a:buClr>
                <a:buFont typeface="Arial" panose="020B0604020202020204" pitchFamily="34" charset="0"/>
                <a:buChar char="•"/>
              </a:pPr>
              <a:r>
                <a:rPr lang="en-US" sz="1050" dirty="0">
                  <a:latin typeface="Calibri" panose="020F0502020204030204" pitchFamily="34" charset="0"/>
                </a:rPr>
                <a:t>What inferences, explanations, or conclusions might we draw?</a:t>
              </a:r>
            </a:p>
            <a:p>
              <a:pPr marL="308610" indent="-257175" eaLnBrk="0" hangingPunct="0">
                <a:buClr>
                  <a:srgbClr val="8CC329"/>
                </a:buClr>
                <a:buFont typeface="Arial" panose="020B0604020202020204" pitchFamily="34" charset="0"/>
                <a:buChar char="•"/>
              </a:pPr>
              <a:r>
                <a:rPr lang="en-US" sz="1050" dirty="0">
                  <a:latin typeface="Calibri" panose="020F0502020204030204" pitchFamily="34" charset="0"/>
                </a:rPr>
                <a:t>What additional data sources might verify our explanations?</a:t>
              </a:r>
            </a:p>
            <a:p>
              <a:pPr marL="308610" indent="-257175" eaLnBrk="0" hangingPunct="0">
                <a:buClr>
                  <a:srgbClr val="8CC329"/>
                </a:buClr>
                <a:buFont typeface="Arial" panose="020B0604020202020204" pitchFamily="34" charset="0"/>
                <a:buChar char="•"/>
              </a:pPr>
              <a:r>
                <a:rPr lang="en-US" sz="1050" dirty="0">
                  <a:latin typeface="Calibri" panose="020F0502020204030204" pitchFamily="34" charset="0"/>
                </a:rPr>
                <a:t>What solutions might we explore?</a:t>
              </a:r>
            </a:p>
            <a:p>
              <a:pPr marL="308610" indent="-257175" eaLnBrk="0" hangingPunct="0">
                <a:buClr>
                  <a:srgbClr val="8CC329"/>
                </a:buClr>
                <a:buFont typeface="Arial" panose="020B0604020202020204" pitchFamily="34" charset="0"/>
                <a:buChar char="•"/>
              </a:pPr>
              <a:r>
                <a:rPr lang="en-US" sz="1050" dirty="0">
                  <a:latin typeface="Calibri" panose="020F0502020204030204" pitchFamily="34" charset="0"/>
                </a:rPr>
                <a:t>What data will we need to guide implementation?</a:t>
              </a:r>
            </a:p>
          </p:txBody>
        </p:sp>
        <p:grpSp>
          <p:nvGrpSpPr>
            <p:cNvPr id="2" name="Group 14"/>
            <p:cNvGrpSpPr/>
            <p:nvPr/>
          </p:nvGrpSpPr>
          <p:grpSpPr>
            <a:xfrm>
              <a:off x="2482307" y="2514601"/>
              <a:ext cx="2668494" cy="2287190"/>
              <a:chOff x="2995208" y="1979613"/>
              <a:chExt cx="3557992" cy="3049587"/>
            </a:xfrm>
          </p:grpSpPr>
          <p:grpSp>
            <p:nvGrpSpPr>
              <p:cNvPr id="3" name="Group 12"/>
              <p:cNvGrpSpPr/>
              <p:nvPr/>
            </p:nvGrpSpPr>
            <p:grpSpPr>
              <a:xfrm>
                <a:off x="2995208" y="1979613"/>
                <a:ext cx="3557992" cy="3049587"/>
                <a:chOff x="2743200" y="1979613"/>
                <a:chExt cx="3557992" cy="3049587"/>
              </a:xfrm>
            </p:grpSpPr>
            <p:sp>
              <p:nvSpPr>
                <p:cNvPr id="193539" name="AutoShape 3"/>
                <p:cNvSpPr>
                  <a:spLocks noChangeArrowheads="1"/>
                </p:cNvSpPr>
                <p:nvPr/>
              </p:nvSpPr>
              <p:spPr bwMode="auto">
                <a:xfrm>
                  <a:off x="3124200" y="2209800"/>
                  <a:ext cx="3007659" cy="25146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7FAA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350" dirty="0"/>
                </a:p>
              </p:txBody>
            </p:sp>
            <p:sp>
              <p:nvSpPr>
                <p:cNvPr id="193540" name="Line 4"/>
                <p:cNvSpPr>
                  <a:spLocks noChangeShapeType="1"/>
                </p:cNvSpPr>
                <p:nvPr/>
              </p:nvSpPr>
              <p:spPr bwMode="auto">
                <a:xfrm flipH="1">
                  <a:off x="2743200" y="4724400"/>
                  <a:ext cx="38100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</a:bodyPr>
                <a:lstStyle/>
                <a:p>
                  <a:endParaRPr lang="en-US" sz="1350" dirty="0"/>
                </a:p>
              </p:txBody>
            </p:sp>
            <p:sp>
              <p:nvSpPr>
                <p:cNvPr id="193541" name="Line 5"/>
                <p:cNvSpPr>
                  <a:spLocks noChangeShapeType="1"/>
                </p:cNvSpPr>
                <p:nvPr/>
              </p:nvSpPr>
              <p:spPr bwMode="auto">
                <a:xfrm>
                  <a:off x="6131859" y="4724400"/>
                  <a:ext cx="169333" cy="3048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</a:bodyPr>
                <a:lstStyle/>
                <a:p>
                  <a:endParaRPr lang="en-US" sz="1350" dirty="0"/>
                </a:p>
              </p:txBody>
            </p:sp>
            <p:sp>
              <p:nvSpPr>
                <p:cNvPr id="19354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4585335" y="1979613"/>
                  <a:ext cx="179070" cy="29845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</a:bodyPr>
                <a:lstStyle/>
                <a:p>
                  <a:endParaRPr lang="en-US" sz="1350" baseline="-25000" dirty="0"/>
                </a:p>
              </p:txBody>
            </p:sp>
          </p:grpSp>
          <p:sp>
            <p:nvSpPr>
              <p:cNvPr id="193542" name="Text Box 6"/>
              <p:cNvSpPr txBox="1">
                <a:spLocks noChangeArrowheads="1"/>
              </p:cNvSpPr>
              <p:nvPr/>
            </p:nvSpPr>
            <p:spPr bwMode="auto">
              <a:xfrm>
                <a:off x="3962400" y="3041056"/>
                <a:ext cx="1752600" cy="1279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350" dirty="0">
                    <a:solidFill>
                      <a:schemeClr val="bg1"/>
                    </a:solidFill>
                    <a:latin typeface="Tahoma" pitchFamily="-84" charset="0"/>
                  </a:rPr>
                  <a:t>Managing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en-US" sz="1350" dirty="0">
                    <a:solidFill>
                      <a:schemeClr val="bg1"/>
                    </a:solidFill>
                    <a:latin typeface="Tahoma" pitchFamily="-84" charset="0"/>
                  </a:rPr>
                  <a:t>Modeling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en-US" sz="1350" dirty="0">
                    <a:solidFill>
                      <a:schemeClr val="bg1"/>
                    </a:solidFill>
                    <a:latin typeface="Tahoma" pitchFamily="-84" charset="0"/>
                  </a:rPr>
                  <a:t>Mediating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en-US" sz="1350" dirty="0">
                    <a:solidFill>
                      <a:schemeClr val="bg1"/>
                    </a:solidFill>
                    <a:latin typeface="Tahoma" pitchFamily="-84" charset="0"/>
                  </a:rPr>
                  <a:t>Monitoring</a:t>
                </a:r>
              </a:p>
            </p:txBody>
          </p:sp>
        </p:grpSp>
      </p:grp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603583" y="6326400"/>
            <a:ext cx="554041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000" dirty="0">
                <a:solidFill>
                  <a:schemeClr val="bg1"/>
                </a:solidFill>
                <a:latin typeface="Arial" pitchFamily="-84" charset="0"/>
              </a:rPr>
              <a:t>--Lipton, L. &amp; Wellman, B. (2012). </a:t>
            </a:r>
            <a:r>
              <a:rPr lang="en-US" sz="1000" i="1" dirty="0">
                <a:solidFill>
                  <a:schemeClr val="bg1"/>
                </a:solidFill>
                <a:latin typeface="Arial" pitchFamily="-84" charset="0"/>
              </a:rPr>
              <a:t>Got data? Now what? </a:t>
            </a:r>
            <a:r>
              <a:rPr lang="en-US" sz="1000" dirty="0">
                <a:solidFill>
                  <a:schemeClr val="bg1"/>
                </a:solidFill>
                <a:latin typeface="Arial" pitchFamily="-84" charset="0"/>
              </a:rPr>
              <a:t>Bloomington, IN: Solution Tree, Inc.</a:t>
            </a:r>
          </a:p>
        </p:txBody>
      </p:sp>
    </p:spTree>
    <p:extLst>
      <p:ext uri="{BB962C8B-B14F-4D97-AF65-F5344CB8AC3E}">
        <p14:creationId xmlns:p14="http://schemas.microsoft.com/office/powerpoint/2010/main" val="3723372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31438"/>
            <a:ext cx="7608482" cy="73152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Vision</a:t>
            </a:r>
            <a:endParaRPr lang="en-US" dirty="0"/>
          </a:p>
        </p:txBody>
      </p:sp>
      <p:pic>
        <p:nvPicPr>
          <p:cNvPr id="5122" name="Picture 2" descr="https://s-media-cache-ak0.pinimg.com/564x/dc/25/b9/dc25b9b047733e14da7e70a1ea4237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7" y="899161"/>
            <a:ext cx="3783584" cy="51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taolifestudio.com/wp-content/uploads/2013/04/TAOLife-Japanese-Proverb-Vision-without-action-is-a-daydream.-Action-without-vision-is-a-nightmare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35" y="1714805"/>
            <a:ext cx="4344771" cy="404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21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40242"/>
            <a:ext cx="8452884" cy="558918"/>
          </a:xfrm>
        </p:spPr>
        <p:txBody>
          <a:bodyPr>
            <a:noAutofit/>
          </a:bodyPr>
          <a:lstStyle/>
          <a:p>
            <a:pPr algn="l"/>
            <a:r>
              <a:rPr lang="en-US" sz="2600" dirty="0" smtClean="0"/>
              <a:t>Exploring &amp; Discovering:  Vision and Mission</a:t>
            </a:r>
            <a:endParaRPr lang="en-US" sz="26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4171" y="830746"/>
            <a:ext cx="8436429" cy="59205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Quads:</a:t>
            </a:r>
          </a:p>
          <a:p>
            <a:pPr lvl="1"/>
            <a:r>
              <a:rPr lang="en-US" sz="3200" dirty="0" smtClean="0"/>
              <a:t>Letter off </a:t>
            </a:r>
            <a:r>
              <a:rPr lang="en-US" sz="3200" b="1" dirty="0" smtClean="0">
                <a:solidFill>
                  <a:srgbClr val="007FAA"/>
                </a:solidFill>
              </a:rPr>
              <a:t>A-B-C-D</a:t>
            </a:r>
            <a:r>
              <a:rPr lang="en-US" sz="3200" dirty="0" smtClean="0"/>
              <a:t>: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7FAA"/>
                </a:solidFill>
              </a:rPr>
              <a:t>A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/>
              <a:t>– read </a:t>
            </a:r>
            <a:r>
              <a:rPr lang="en-US" sz="3200" b="1" dirty="0">
                <a:solidFill>
                  <a:srgbClr val="007FAA"/>
                </a:solidFill>
              </a:rPr>
              <a:t>page </a:t>
            </a:r>
            <a:r>
              <a:rPr lang="en-US" sz="3200" b="1" dirty="0" smtClean="0">
                <a:solidFill>
                  <a:srgbClr val="007FAA"/>
                </a:solidFill>
              </a:rPr>
              <a:t>1</a:t>
            </a:r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7FAA"/>
                </a:solidFill>
              </a:rPr>
              <a:t>B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smtClean="0"/>
              <a:t>– read </a:t>
            </a:r>
            <a:r>
              <a:rPr lang="en-US" sz="3200" b="1" dirty="0">
                <a:solidFill>
                  <a:srgbClr val="007FAA"/>
                </a:solidFill>
              </a:rPr>
              <a:t>page 2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7FAA"/>
                </a:solidFill>
              </a:rPr>
              <a:t>C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smtClean="0"/>
              <a:t>– read </a:t>
            </a:r>
            <a:r>
              <a:rPr lang="en-US" sz="3200" b="1" dirty="0">
                <a:solidFill>
                  <a:srgbClr val="007FAA"/>
                </a:solidFill>
              </a:rPr>
              <a:t>page 3</a:t>
            </a:r>
          </a:p>
          <a:p>
            <a:pPr marL="457200" lvl="1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7FAA"/>
                </a:solidFill>
              </a:rPr>
              <a:t>D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smtClean="0"/>
              <a:t>– read </a:t>
            </a:r>
            <a:r>
              <a:rPr lang="en-US" sz="3200" b="1" dirty="0">
                <a:solidFill>
                  <a:srgbClr val="007FAA"/>
                </a:solidFill>
              </a:rPr>
              <a:t>page </a:t>
            </a:r>
            <a:r>
              <a:rPr lang="en-US" sz="3200" b="1" dirty="0" smtClean="0">
                <a:solidFill>
                  <a:srgbClr val="007FAA"/>
                </a:solidFill>
              </a:rPr>
              <a:t>4</a:t>
            </a:r>
          </a:p>
          <a:p>
            <a:pPr lvl="1">
              <a:buClr>
                <a:schemeClr val="tx1"/>
              </a:buClr>
            </a:pPr>
            <a:r>
              <a:rPr lang="en-US" sz="3200" b="1" dirty="0" smtClean="0">
                <a:solidFill>
                  <a:srgbClr val="007FAA"/>
                </a:solidFill>
              </a:rPr>
              <a:t>Summarize</a:t>
            </a:r>
            <a:r>
              <a:rPr lang="en-US" sz="3200" dirty="0" smtClean="0">
                <a:solidFill>
                  <a:srgbClr val="007FAA"/>
                </a:solidFill>
              </a:rPr>
              <a:t> </a:t>
            </a:r>
            <a:r>
              <a:rPr lang="en-US" sz="3200" dirty="0" smtClean="0"/>
              <a:t>your assigned reading in 1-2 sentences.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sz="3200" dirty="0" smtClean="0"/>
          </a:p>
          <a:p>
            <a:pPr lvl="1">
              <a:buClr>
                <a:schemeClr val="tx1"/>
              </a:buClr>
            </a:pPr>
            <a:r>
              <a:rPr lang="en-US" sz="3200" b="1" dirty="0">
                <a:solidFill>
                  <a:srgbClr val="007FAA"/>
                </a:solidFill>
              </a:rPr>
              <a:t>Share</a:t>
            </a: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smtClean="0"/>
              <a:t>the summary with your quad.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sz="32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715" y="1389664"/>
            <a:ext cx="2757169" cy="207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2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4037"/>
            <a:ext cx="7608482" cy="1143000"/>
          </a:xfrm>
        </p:spPr>
        <p:txBody>
          <a:bodyPr/>
          <a:lstStyle/>
          <a:p>
            <a:pPr algn="l"/>
            <a:r>
              <a:rPr lang="en-US" dirty="0" smtClean="0"/>
              <a:t>Organizing and Integrating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606056" y="903767"/>
            <a:ext cx="7688713" cy="5090817"/>
            <a:chOff x="606056" y="903767"/>
            <a:chExt cx="7688713" cy="509081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6056" y="1020726"/>
              <a:ext cx="7688713" cy="497385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8048847" y="903767"/>
              <a:ext cx="245922" cy="308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327450" y="1694120"/>
              <a:ext cx="2753833" cy="7938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295014" y="4132520"/>
              <a:ext cx="2999755" cy="1013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6056" y="2048541"/>
              <a:ext cx="2753833" cy="11837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Explosion 2 6"/>
            <p:cNvSpPr/>
            <p:nvPr/>
          </p:nvSpPr>
          <p:spPr>
            <a:xfrm>
              <a:off x="770860" y="1889050"/>
              <a:ext cx="2179675" cy="2243470"/>
            </a:xfrm>
            <a:prstGeom prst="irregularSeal2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970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8d59b9d-fc34-4c72-b5f0-ae1745e1fc72">Y3PMN56UNW6M-275-170</_dlc_DocId>
    <_dlc_DocIdUrl xmlns="98d59b9d-fc34-4c72-b5f0-ae1745e1fc72">
      <Url>https://sbaspweb.mnps.org/_layouts/DocIdRedir.aspx?ID=Y3PMN56UNW6M-275-170</Url>
      <Description>Y3PMN56UNW6M-275-170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DE81F99ABB164BBBCB183E10CBF5A2" ma:contentTypeVersion="0" ma:contentTypeDescription="Create a new document." ma:contentTypeScope="" ma:versionID="f6bbd82458cf33277d20520ba938a58f">
  <xsd:schema xmlns:xsd="http://www.w3.org/2001/XMLSchema" xmlns:xs="http://www.w3.org/2001/XMLSchema" xmlns:p="http://schemas.microsoft.com/office/2006/metadata/properties" xmlns:ns2="98d59b9d-fc34-4c72-b5f0-ae1745e1fc72" targetNamespace="http://schemas.microsoft.com/office/2006/metadata/properties" ma:root="true" ma:fieldsID="d111e956bbdbc283d5432f416b609c19" ns2:_="">
    <xsd:import namespace="98d59b9d-fc34-4c72-b5f0-ae1745e1fc7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d59b9d-fc34-4c72-b5f0-ae1745e1fc7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950ED2-E6D6-418F-9F5E-380C9222BE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0FF366-A2A9-4451-92D1-4AE7698B7D1C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98d59b9d-fc34-4c72-b5f0-ae1745e1fc7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BCE3BF9-3D38-4E2F-8E53-3DDDE377092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75D9CDE-537F-422A-AF5D-CBCA1A2996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d59b9d-fc34-4c72-b5f0-ae1745e1fc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9129</TotalTime>
  <Words>508</Words>
  <Application>Microsoft Macintosh PowerPoint</Application>
  <PresentationFormat>On-screen Show (4:3)</PresentationFormat>
  <Paragraphs>80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 Black</vt:lpstr>
      <vt:lpstr>Calibri</vt:lpstr>
      <vt:lpstr>Calibri Light</vt:lpstr>
      <vt:lpstr>ＭＳ Ｐゴシック</vt:lpstr>
      <vt:lpstr>Tahoma</vt:lpstr>
      <vt:lpstr>Times New Roman</vt:lpstr>
      <vt:lpstr>Arial</vt:lpstr>
      <vt:lpstr>Office Theme</vt:lpstr>
      <vt:lpstr>DuPont Tyler Middle Mission and Vision</vt:lpstr>
      <vt:lpstr>Outcomes</vt:lpstr>
      <vt:lpstr>Brainstorming Vision</vt:lpstr>
      <vt:lpstr>How do we bridge the gap between data and results, so all students have educational success?  What is the bridge made of?</vt:lpstr>
      <vt:lpstr>MNPS Collaborative Inquiry</vt:lpstr>
      <vt:lpstr>Collaborative Learning Cycle</vt:lpstr>
      <vt:lpstr>Vision</vt:lpstr>
      <vt:lpstr>Exploring &amp; Discovering:  Vision and Mission</vt:lpstr>
      <vt:lpstr>Organizing and Integrating</vt:lpstr>
      <vt:lpstr>Organizing and Integrating</vt:lpstr>
      <vt:lpstr>Exit Ticket Reflection</vt:lpstr>
      <vt:lpstr>Feedback--- How Was Today’s Meeting </vt:lpstr>
      <vt:lpstr>MNPS Collaborative Inquiry Toolkit</vt:lpstr>
      <vt:lpstr>References</vt:lpstr>
    </vt:vector>
  </TitlesOfParts>
  <Company>MP&amp;F PR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</dc:creator>
  <cp:lastModifiedBy>Johnson, Margie L</cp:lastModifiedBy>
  <cp:revision>77</cp:revision>
  <dcterms:created xsi:type="dcterms:W3CDTF">2015-11-13T20:01:34Z</dcterms:created>
  <dcterms:modified xsi:type="dcterms:W3CDTF">2017-05-15T21:39:36Z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0x010100E3DE81F99ABB164BBBCB183E10CBF5A2</vt:lpwstr>
  </property>
  <property fmtid="{D5CDD505-2E9C-101B-9397-08002B2CF9AE}" pid="3" name="_dlc_DocIdItemGuid">
    <vt:lpwstr>9454dcbc-ec25-48da-b1d0-8050461c6743</vt:lpwstr>
  </property>
</Properties>
</file>