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xlsx" ContentType="application/vnd.openxmlformats-officedocument.spreadsheetml.sheet"/>
  <Default Extension="rels" ContentType="application/vnd.openxmlformats-package.relationships+xml"/>
  <Default Extension="png" ContentType="image/png"/>
  <Default Extension="wmf" ContentType="image/x-wm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5"/>
    <p:sldMasterId id="2147483698" r:id="rId6"/>
    <p:sldMasterId id="2147483705" r:id="rId7"/>
    <p:sldMasterId id="2147483712" r:id="rId8"/>
  </p:sldMasterIdLst>
  <p:notesMasterIdLst>
    <p:notesMasterId r:id="rId41"/>
  </p:notesMasterIdLst>
  <p:sldIdLst>
    <p:sldId id="256" r:id="rId9"/>
    <p:sldId id="349" r:id="rId10"/>
    <p:sldId id="354" r:id="rId11"/>
    <p:sldId id="355" r:id="rId12"/>
    <p:sldId id="356" r:id="rId13"/>
    <p:sldId id="357" r:id="rId14"/>
    <p:sldId id="358" r:id="rId15"/>
    <p:sldId id="359" r:id="rId16"/>
    <p:sldId id="360" r:id="rId17"/>
    <p:sldId id="361" r:id="rId18"/>
    <p:sldId id="362" r:id="rId19"/>
    <p:sldId id="363" r:id="rId20"/>
    <p:sldId id="364" r:id="rId21"/>
    <p:sldId id="350" r:id="rId22"/>
    <p:sldId id="351" r:id="rId23"/>
    <p:sldId id="352" r:id="rId24"/>
    <p:sldId id="303" r:id="rId25"/>
    <p:sldId id="353" r:id="rId26"/>
    <p:sldId id="334" r:id="rId27"/>
    <p:sldId id="335" r:id="rId28"/>
    <p:sldId id="337" r:id="rId29"/>
    <p:sldId id="338" r:id="rId30"/>
    <p:sldId id="339" r:id="rId31"/>
    <p:sldId id="340" r:id="rId32"/>
    <p:sldId id="346" r:id="rId33"/>
    <p:sldId id="330" r:id="rId34"/>
    <p:sldId id="348" r:id="rId35"/>
    <p:sldId id="314" r:id="rId36"/>
    <p:sldId id="318" r:id="rId37"/>
    <p:sldId id="341" r:id="rId38"/>
    <p:sldId id="316" r:id="rId39"/>
    <p:sldId id="317"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son, Margie L" initials="JML"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FAA"/>
    <a:srgbClr val="0D80AC"/>
    <a:srgbClr val="0053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99" autoAdjust="0"/>
    <p:restoredTop sz="81509" autoAdjust="0"/>
  </p:normalViewPr>
  <p:slideViewPr>
    <p:cSldViewPr snapToGrid="0">
      <p:cViewPr>
        <p:scale>
          <a:sx n="80" d="100"/>
          <a:sy n="80" d="100"/>
        </p:scale>
        <p:origin x="-56" y="1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9" Type="http://schemas.openxmlformats.org/officeDocument/2006/relationships/slide" Target="slides/slide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notesMaster" Target="notesMasters/notesMaster1.xml"/><Relationship Id="rId42" Type="http://schemas.openxmlformats.org/officeDocument/2006/relationships/commentAuthors" Target="commentAuthors.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Fall 2016 (N=42)</c:v>
                </c:pt>
              </c:strCache>
            </c:strRef>
          </c:tx>
          <c:spPr>
            <a:solidFill>
              <a:schemeClr val="accent1"/>
            </a:solidFill>
            <a:scene3d>
              <a:camera prst="orthographicFront"/>
              <a:lightRig rig="threePt" dir="t"/>
            </a:scene3d>
          </c:spPr>
          <c:invertIfNegative val="0"/>
          <c:dLbls>
            <c:spPr>
              <a:noFill/>
              <a:ln>
                <a:noFill/>
              </a:ln>
              <a:effectLst/>
            </c:spPr>
            <c:txPr>
              <a:bodyPr/>
              <a:lstStyle/>
              <a:p>
                <a:pPr>
                  <a:defRPr sz="1600">
                    <a:latin typeface="+mn-lt"/>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4"/>
                <c:pt idx="0">
                  <c:v>Safe Environment</c:v>
                </c:pt>
                <c:pt idx="1">
                  <c:v>Supportive Environment</c:v>
                </c:pt>
                <c:pt idx="2">
                  <c:v>Interaction</c:v>
                </c:pt>
                <c:pt idx="3">
                  <c:v>Engagement</c:v>
                </c:pt>
              </c:strCache>
            </c:strRef>
          </c:cat>
          <c:val>
            <c:numRef>
              <c:f>Sheet1!$B$2:$B$5</c:f>
              <c:numCache>
                <c:formatCode>0.00</c:formatCode>
                <c:ptCount val="4"/>
                <c:pt idx="0">
                  <c:v>4.757</c:v>
                </c:pt>
                <c:pt idx="1">
                  <c:v>4.3998</c:v>
                </c:pt>
                <c:pt idx="2">
                  <c:v>3.4782</c:v>
                </c:pt>
                <c:pt idx="3">
                  <c:v>2.9603</c:v>
                </c:pt>
              </c:numCache>
            </c:numRef>
          </c:val>
          <c:extLst xmlns:c16r2="http://schemas.microsoft.com/office/drawing/2015/06/chart">
            <c:ext xmlns:c16="http://schemas.microsoft.com/office/drawing/2014/chart" uri="{C3380CC4-5D6E-409C-BE32-E72D297353CC}">
              <c16:uniqueId val="{00000000-C5D9-4E5A-A77A-2789BD5B8A21}"/>
            </c:ext>
          </c:extLst>
        </c:ser>
        <c:ser>
          <c:idx val="1"/>
          <c:order val="1"/>
          <c:tx>
            <c:strRef>
              <c:f>Sheet1!$C$1</c:f>
              <c:strCache>
                <c:ptCount val="1"/>
                <c:pt idx="0">
                  <c:v>Spring 2017 (N=42)</c:v>
                </c:pt>
              </c:strCache>
            </c:strRef>
          </c:tx>
          <c:spPr>
            <a:solidFill>
              <a:schemeClr val="accent3"/>
            </a:solidFill>
            <a:scene3d>
              <a:camera prst="orthographicFront"/>
              <a:lightRig rig="threePt" dir="t"/>
            </a:scene3d>
          </c:spPr>
          <c:invertIfNegative val="0"/>
          <c:dLbls>
            <c:spPr>
              <a:noFill/>
              <a:ln>
                <a:noFill/>
              </a:ln>
              <a:effectLst/>
            </c:spPr>
            <c:txPr>
              <a:bodyPr/>
              <a:lstStyle/>
              <a:p>
                <a:pPr>
                  <a:defRPr sz="1600">
                    <a:latin typeface="+mn-lt"/>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4"/>
                <c:pt idx="0">
                  <c:v>Safe Environment</c:v>
                </c:pt>
                <c:pt idx="1">
                  <c:v>Supportive Environment</c:v>
                </c:pt>
                <c:pt idx="2">
                  <c:v>Interaction</c:v>
                </c:pt>
                <c:pt idx="3">
                  <c:v>Engagement</c:v>
                </c:pt>
              </c:strCache>
            </c:strRef>
          </c:cat>
          <c:val>
            <c:numRef>
              <c:f>Sheet1!$C$2:$C$5</c:f>
              <c:numCache>
                <c:formatCode>0.00</c:formatCode>
                <c:ptCount val="4"/>
                <c:pt idx="0">
                  <c:v>4.8662</c:v>
                </c:pt>
                <c:pt idx="1">
                  <c:v>4.648499999999998</c:v>
                </c:pt>
                <c:pt idx="2">
                  <c:v>3.875999999999999</c:v>
                </c:pt>
                <c:pt idx="3">
                  <c:v>3.496</c:v>
                </c:pt>
              </c:numCache>
            </c:numRef>
          </c:val>
          <c:extLst xmlns:c16r2="http://schemas.microsoft.com/office/drawing/2015/06/chart">
            <c:ext xmlns:c16="http://schemas.microsoft.com/office/drawing/2014/chart" uri="{C3380CC4-5D6E-409C-BE32-E72D297353CC}">
              <c16:uniqueId val="{00000001-C5D9-4E5A-A77A-2789BD5B8A21}"/>
            </c:ext>
          </c:extLst>
        </c:ser>
        <c:dLbls>
          <c:showLegendKey val="0"/>
          <c:showVal val="0"/>
          <c:showCatName val="0"/>
          <c:showSerName val="0"/>
          <c:showPercent val="0"/>
          <c:showBubbleSize val="0"/>
        </c:dLbls>
        <c:gapWidth val="150"/>
        <c:axId val="-1486312800"/>
        <c:axId val="-1486309728"/>
      </c:barChart>
      <c:catAx>
        <c:axId val="-1486312800"/>
        <c:scaling>
          <c:orientation val="minMax"/>
        </c:scaling>
        <c:delete val="0"/>
        <c:axPos val="b"/>
        <c:title>
          <c:tx>
            <c:rich>
              <a:bodyPr/>
              <a:lstStyle/>
              <a:p>
                <a:pPr>
                  <a:defRPr sz="1600">
                    <a:latin typeface="+mn-lt"/>
                  </a:defRPr>
                </a:pPr>
                <a:r>
                  <a:rPr lang="en-US" sz="1600">
                    <a:latin typeface="+mn-lt"/>
                  </a:rPr>
                  <a:t>Domain</a:t>
                </a:r>
              </a:p>
            </c:rich>
          </c:tx>
          <c:layout/>
          <c:overlay val="0"/>
        </c:title>
        <c:numFmt formatCode="General" sourceLinked="0"/>
        <c:majorTickMark val="out"/>
        <c:minorTickMark val="none"/>
        <c:tickLblPos val="nextTo"/>
        <c:txPr>
          <a:bodyPr/>
          <a:lstStyle/>
          <a:p>
            <a:pPr>
              <a:defRPr sz="1600">
                <a:latin typeface="+mn-lt"/>
              </a:defRPr>
            </a:pPr>
            <a:endParaRPr lang="en-US"/>
          </a:p>
        </c:txPr>
        <c:crossAx val="-1486309728"/>
        <c:crosses val="autoZero"/>
        <c:auto val="1"/>
        <c:lblAlgn val="ctr"/>
        <c:lblOffset val="100"/>
        <c:noMultiLvlLbl val="0"/>
      </c:catAx>
      <c:valAx>
        <c:axId val="-1486309728"/>
        <c:scaling>
          <c:orientation val="minMax"/>
          <c:max val="5.0"/>
          <c:min val="1.0"/>
        </c:scaling>
        <c:delete val="0"/>
        <c:axPos val="l"/>
        <c:title>
          <c:tx>
            <c:rich>
              <a:bodyPr rot="-5400000" vert="horz"/>
              <a:lstStyle/>
              <a:p>
                <a:pPr>
                  <a:defRPr sz="1600">
                    <a:latin typeface="+mn-lt"/>
                  </a:defRPr>
                </a:pPr>
                <a:r>
                  <a:rPr lang="en-US" sz="1600">
                    <a:latin typeface="+mn-lt"/>
                  </a:rPr>
                  <a:t>Score</a:t>
                </a:r>
              </a:p>
            </c:rich>
          </c:tx>
          <c:layout/>
          <c:overlay val="0"/>
        </c:title>
        <c:numFmt formatCode="General" sourceLinked="0"/>
        <c:majorTickMark val="out"/>
        <c:minorTickMark val="none"/>
        <c:tickLblPos val="nextTo"/>
        <c:spPr>
          <a:ln>
            <a:noFill/>
          </a:ln>
        </c:spPr>
        <c:txPr>
          <a:bodyPr/>
          <a:lstStyle/>
          <a:p>
            <a:pPr>
              <a:defRPr sz="1600">
                <a:latin typeface="+mn-lt"/>
              </a:defRPr>
            </a:pPr>
            <a:endParaRPr lang="en-US"/>
          </a:p>
        </c:txPr>
        <c:crossAx val="-1486312800"/>
        <c:crosses val="autoZero"/>
        <c:crossBetween val="between"/>
        <c:majorUnit val="1.0"/>
      </c:valAx>
      <c:spPr>
        <a:noFill/>
      </c:spPr>
    </c:plotArea>
    <c:legend>
      <c:legendPos val="b"/>
      <c:layout/>
      <c:overlay val="0"/>
      <c:txPr>
        <a:bodyPr/>
        <a:lstStyle/>
        <a:p>
          <a:pPr>
            <a:defRPr sz="1600">
              <a:latin typeface="+mn-lt"/>
            </a:defRPr>
          </a:pPr>
          <a:endParaRPr lang="en-US"/>
        </a:p>
      </c:txPr>
    </c:legend>
    <c:plotVisOnly val="1"/>
    <c:dispBlanksAs val="gap"/>
    <c:showDLblsOverMax val="0"/>
  </c:chart>
  <c:spPr>
    <a:ln>
      <a:noFill/>
    </a:ln>
  </c:spPr>
  <c:txPr>
    <a:bodyPr/>
    <a:lstStyle/>
    <a:p>
      <a:pPr>
        <a:defRPr>
          <a:latin typeface="Franklin Gothic Book" panose="020B0503020102020204" pitchFamily="34"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6451B5-4302-4DC3-AC11-9EE9B24E6BF8}" type="datetimeFigureOut">
              <a:rPr lang="en-US" smtClean="0"/>
              <a:t>11/3/17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A91331-34DD-4BE9-B285-EAB004F145D3}" type="slidenum">
              <a:rPr lang="en-US" smtClean="0"/>
              <a:t>‹#›</a:t>
            </a:fld>
            <a:endParaRPr lang="en-US"/>
          </a:p>
        </p:txBody>
      </p:sp>
    </p:spTree>
    <p:extLst>
      <p:ext uri="{BB962C8B-B14F-4D97-AF65-F5344CB8AC3E}">
        <p14:creationId xmlns:p14="http://schemas.microsoft.com/office/powerpoint/2010/main" val="873410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A91331-34DD-4BE9-B285-EAB004F145D3}" type="slidenum">
              <a:rPr lang="en-US" smtClean="0"/>
              <a:t>1</a:t>
            </a:fld>
            <a:endParaRPr lang="en-US"/>
          </a:p>
        </p:txBody>
      </p:sp>
    </p:spTree>
    <p:extLst>
      <p:ext uri="{BB962C8B-B14F-4D97-AF65-F5344CB8AC3E}">
        <p14:creationId xmlns:p14="http://schemas.microsoft.com/office/powerpoint/2010/main" val="568002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2AE6D768-7DFD-8642-B968-CF728A902078}" type="slidenum">
              <a:rPr lang="en-US"/>
              <a:pPr/>
              <a:t>22</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endParaRPr lang="en-US" dirty="0" smtClean="0">
              <a:latin typeface="Times New Roman"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991944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6949F2-E21A-4463-8ADD-E8EC420F7EEC}" type="slidenum">
              <a:rPr lang="en-US" smtClean="0"/>
              <a:pPr/>
              <a:t>23</a:t>
            </a:fld>
            <a:endParaRPr lang="en-US"/>
          </a:p>
        </p:txBody>
      </p:sp>
    </p:spTree>
    <p:extLst>
      <p:ext uri="{BB962C8B-B14F-4D97-AF65-F5344CB8AC3E}">
        <p14:creationId xmlns:p14="http://schemas.microsoft.com/office/powerpoint/2010/main" val="1916261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 are reviewing these</a:t>
            </a:r>
            <a:r>
              <a:rPr lang="en-US" baseline="0" dirty="0" smtClean="0"/>
              <a:t> data sets, what observations jump out at you?</a:t>
            </a:r>
            <a:endParaRPr lang="en-US" dirty="0"/>
          </a:p>
        </p:txBody>
      </p:sp>
      <p:sp>
        <p:nvSpPr>
          <p:cNvPr id="4" name="Slide Number Placeholder 3"/>
          <p:cNvSpPr>
            <a:spLocks noGrp="1"/>
          </p:cNvSpPr>
          <p:nvPr>
            <p:ph type="sldNum" sz="quarter" idx="10"/>
          </p:nvPr>
        </p:nvSpPr>
        <p:spPr/>
        <p:txBody>
          <a:bodyPr/>
          <a:lstStyle/>
          <a:p>
            <a:fld id="{346949F2-E21A-4463-8ADD-E8EC420F7EEC}" type="slidenum">
              <a:rPr lang="en-US" smtClean="0"/>
              <a:pPr/>
              <a:t>24</a:t>
            </a:fld>
            <a:endParaRPr lang="en-US"/>
          </a:p>
        </p:txBody>
      </p:sp>
    </p:spTree>
    <p:extLst>
      <p:ext uri="{BB962C8B-B14F-4D97-AF65-F5344CB8AC3E}">
        <p14:creationId xmlns:p14="http://schemas.microsoft.com/office/powerpoint/2010/main" val="1959803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2AE6D768-7DFD-8642-B968-CF728A902078}" type="slidenum">
              <a:rPr lang="en-US"/>
              <a:pPr/>
              <a:t>25</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endParaRPr lang="en-US" dirty="0" smtClean="0">
              <a:latin typeface="Times New Roman"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799466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087CEA-5CDC-4BD7-833B-14B63360195C}" type="slidenum">
              <a:rPr lang="en-US" smtClean="0"/>
              <a:pPr>
                <a:defRPr/>
              </a:pPr>
              <a:t>26</a:t>
            </a:fld>
            <a:endParaRPr lang="en-US"/>
          </a:p>
        </p:txBody>
      </p:sp>
    </p:spTree>
    <p:extLst>
      <p:ext uri="{BB962C8B-B14F-4D97-AF65-F5344CB8AC3E}">
        <p14:creationId xmlns:p14="http://schemas.microsoft.com/office/powerpoint/2010/main" val="471005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6949F2-E21A-4463-8ADD-E8EC420F7EEC}" type="slidenum">
              <a:rPr lang="en-US" smtClean="0"/>
              <a:pPr/>
              <a:t>30</a:t>
            </a:fld>
            <a:endParaRPr lang="en-US"/>
          </a:p>
        </p:txBody>
      </p:sp>
    </p:spTree>
    <p:extLst>
      <p:ext uri="{BB962C8B-B14F-4D97-AF65-F5344CB8AC3E}">
        <p14:creationId xmlns:p14="http://schemas.microsoft.com/office/powerpoint/2010/main" val="1088870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A91331-34DD-4BE9-B285-EAB004F145D3}" type="slidenum">
              <a:rPr lang="en-US" smtClean="0"/>
              <a:t>32</a:t>
            </a:fld>
            <a:endParaRPr lang="en-US"/>
          </a:p>
        </p:txBody>
      </p:sp>
    </p:spTree>
    <p:extLst>
      <p:ext uri="{BB962C8B-B14F-4D97-AF65-F5344CB8AC3E}">
        <p14:creationId xmlns:p14="http://schemas.microsoft.com/office/powerpoint/2010/main" val="911942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F85958-1C86-4009-86FA-A5964AEE73E6}"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673230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t>NAZA programs help students to understand respect and responsibility, and to build collaboration and positive communication skills. </a:t>
            </a:r>
          </a:p>
          <a:p>
            <a:endParaRPr lang="en-US" dirty="0"/>
          </a:p>
        </p:txBody>
      </p:sp>
      <p:sp>
        <p:nvSpPr>
          <p:cNvPr id="4" name="Slide Number Placeholder 3"/>
          <p:cNvSpPr>
            <a:spLocks noGrp="1"/>
          </p:cNvSpPr>
          <p:nvPr>
            <p:ph type="sldNum" sz="quarter" idx="10"/>
          </p:nvPr>
        </p:nvSpPr>
        <p:spPr/>
        <p:txBody>
          <a:bodyPr/>
          <a:lstStyle/>
          <a:p>
            <a:fld id="{BDF85958-1C86-4009-86FA-A5964AEE73E6}"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819325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are here today for a NAZA data dive.  We began these data dives back in 2013 as a way for schools and NAZA programs to collaborate and partner for supporting student success.  The last one we had was in 2015.  After that one, NAZA went through a transition period by changing directors and while we planned to have a data dive last year, the timing wasn’t right.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Nonetheless, Wright Middle continued to host regular data dives with NAZA partners.  With that being said, let’s start off by allowing you to introduce yourself, your organization, and your role in the NAZA data dive.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Question:</a:t>
            </a:r>
          </a:p>
          <a:p>
            <a:r>
              <a:rPr lang="en-US" sz="1200" kern="1200" dirty="0" smtClean="0">
                <a:solidFill>
                  <a:schemeClr val="tx1"/>
                </a:solidFill>
                <a:effectLst/>
                <a:latin typeface="+mn-lt"/>
                <a:ea typeface="+mn-ea"/>
                <a:cs typeface="+mn-cs"/>
              </a:rPr>
              <a:t>•Why did you continue having data dives the past couple of years?</a:t>
            </a:r>
          </a:p>
          <a:p>
            <a:r>
              <a:rPr lang="en-US" sz="1200" kern="1200" dirty="0" smtClean="0">
                <a:solidFill>
                  <a:schemeClr val="tx1"/>
                </a:solidFill>
                <a:effectLst/>
                <a:latin typeface="+mn-lt"/>
                <a:ea typeface="+mn-ea"/>
                <a:cs typeface="+mn-cs"/>
              </a:rPr>
              <a:t>•What were the benefits of having the regular data dives?</a:t>
            </a:r>
          </a:p>
          <a:p>
            <a:r>
              <a:rPr lang="en-US" sz="1200" kern="1200" dirty="0" smtClean="0">
                <a:solidFill>
                  <a:schemeClr val="tx1"/>
                </a:solidFill>
                <a:effectLst/>
                <a:latin typeface="+mn-lt"/>
                <a:ea typeface="+mn-ea"/>
                <a:cs typeface="+mn-cs"/>
              </a:rPr>
              <a:t>•What words of wisdom would you give to us today for hosting regular data dives?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Any questions from the audience?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A91331-34DD-4BE9-B285-EAB004F145D3}" type="slidenum">
              <a:rPr lang="en-US" smtClean="0"/>
              <a:t>15</a:t>
            </a:fld>
            <a:endParaRPr lang="en-US"/>
          </a:p>
        </p:txBody>
      </p:sp>
    </p:spTree>
    <p:extLst>
      <p:ext uri="{BB962C8B-B14F-4D97-AF65-F5344CB8AC3E}">
        <p14:creationId xmlns:p14="http://schemas.microsoft.com/office/powerpoint/2010/main" val="1499389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2BD7C0-7914-4C01-95A2-4F3B029B62F3}"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83321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A91331-34DD-4BE9-B285-EAB004F145D3}" type="slidenum">
              <a:rPr lang="en-US" smtClean="0"/>
              <a:t>18</a:t>
            </a:fld>
            <a:endParaRPr lang="en-US"/>
          </a:p>
        </p:txBody>
      </p:sp>
    </p:spTree>
    <p:extLst>
      <p:ext uri="{BB962C8B-B14F-4D97-AF65-F5344CB8AC3E}">
        <p14:creationId xmlns:p14="http://schemas.microsoft.com/office/powerpoint/2010/main" val="233624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8B0CFB-0DC7-4848-960D-349FF135B913}" type="slidenum">
              <a:rPr lang="en-US" smtClean="0"/>
              <a:t>19</a:t>
            </a:fld>
            <a:endParaRPr lang="en-US"/>
          </a:p>
        </p:txBody>
      </p:sp>
    </p:spTree>
    <p:extLst>
      <p:ext uri="{BB962C8B-B14F-4D97-AF65-F5344CB8AC3E}">
        <p14:creationId xmlns:p14="http://schemas.microsoft.com/office/powerpoint/2010/main" val="1233772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CB6D72-16D2-48EC-9AC0-75920A34DEC5}" type="slidenum">
              <a:rPr lang="en-US" smtClean="0"/>
              <a:t>20</a:t>
            </a:fld>
            <a:endParaRPr lang="en-US"/>
          </a:p>
        </p:txBody>
      </p:sp>
    </p:spTree>
    <p:extLst>
      <p:ext uri="{BB962C8B-B14F-4D97-AF65-F5344CB8AC3E}">
        <p14:creationId xmlns:p14="http://schemas.microsoft.com/office/powerpoint/2010/main" val="858749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CB6D72-16D2-48EC-9AC0-75920A34DEC5}" type="slidenum">
              <a:rPr lang="en-US" smtClean="0"/>
              <a:t>21</a:t>
            </a:fld>
            <a:endParaRPr lang="en-US"/>
          </a:p>
        </p:txBody>
      </p:sp>
    </p:spTree>
    <p:extLst>
      <p:ext uri="{BB962C8B-B14F-4D97-AF65-F5344CB8AC3E}">
        <p14:creationId xmlns:p14="http://schemas.microsoft.com/office/powerpoint/2010/main" val="1380685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3.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11/3/17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8" name="AutoShape 4" descr="isplaying Thrivist_Infographic_Main.jpg"/>
          <p:cNvSpPr>
            <a:spLocks noChangeAspect="1" noChangeArrowheads="1"/>
          </p:cNvSpPr>
          <p:nvPr userDrawn="1"/>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FDDF3B-460B-4496-BD70-8AF51869F9D5}"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FDDF3B-460B-4496-BD70-8AF51869F9D5}"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with picture">
    <p:spTree>
      <p:nvGrpSpPr>
        <p:cNvPr id="1" name=""/>
        <p:cNvGrpSpPr/>
        <p:nvPr/>
      </p:nvGrpSpPr>
      <p:grpSpPr>
        <a:xfrm>
          <a:off x="0" y="0"/>
          <a:ext cx="0" cy="0"/>
          <a:chOff x="0" y="0"/>
          <a:chExt cx="0" cy="0"/>
        </a:xfrm>
      </p:grpSpPr>
      <p:pic>
        <p:nvPicPr>
          <p:cNvPr id="5"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3" name="Picture Placeholder 2"/>
          <p:cNvSpPr>
            <a:spLocks noGrp="1" noChangeAspect="1"/>
          </p:cNvSpPr>
          <p:nvPr>
            <p:ph type="pic" idx="1"/>
          </p:nvPr>
        </p:nvSpPr>
        <p:spPr>
          <a:xfrm>
            <a:off x="616969" y="1741940"/>
            <a:ext cx="3065345" cy="4372054"/>
          </a:xfrm>
        </p:spPr>
        <p:txBody>
          <a:bodyPr anchor="t">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itle 1"/>
          <p:cNvSpPr>
            <a:spLocks noGrp="1"/>
          </p:cNvSpPr>
          <p:nvPr>
            <p:ph type="title"/>
          </p:nvPr>
        </p:nvSpPr>
        <p:spPr>
          <a:xfrm>
            <a:off x="0" y="375434"/>
            <a:ext cx="9144000" cy="655637"/>
          </a:xfrm>
        </p:spPr>
        <p:txBody>
          <a:bodyPr>
            <a:normAutofit/>
          </a:bodyPr>
          <a:lstStyle>
            <a:lvl1pPr>
              <a:defRPr sz="3600" b="1">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6" name="Content Placeholder 2"/>
          <p:cNvSpPr>
            <a:spLocks noGrp="1"/>
          </p:cNvSpPr>
          <p:nvPr>
            <p:ph idx="10"/>
          </p:nvPr>
        </p:nvSpPr>
        <p:spPr>
          <a:xfrm>
            <a:off x="3814118" y="1741940"/>
            <a:ext cx="4701231" cy="4372877"/>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79559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2" name="Title 1"/>
          <p:cNvSpPr>
            <a:spLocks noGrp="1"/>
          </p:cNvSpPr>
          <p:nvPr>
            <p:ph type="ctrTitle"/>
          </p:nvPr>
        </p:nvSpPr>
        <p:spPr>
          <a:xfrm>
            <a:off x="943246" y="-5108"/>
            <a:ext cx="7772400" cy="2387600"/>
          </a:xfrm>
        </p:spPr>
        <p:txBody>
          <a:bodyPr anchor="b"/>
          <a:lstStyle>
            <a:lvl1pPr algn="ctr">
              <a:defRPr sz="5400" b="1">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012054" y="2964484"/>
            <a:ext cx="7703592"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6" name="AutoShape 4" descr="isplaying Thrivist_Infographic_Main.jpg"/>
          <p:cNvSpPr>
            <a:spLocks noChangeAspect="1" noChangeArrowheads="1"/>
          </p:cNvSpPr>
          <p:nvPr userDrawn="1"/>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Tree>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2" name="Title 1"/>
          <p:cNvSpPr>
            <a:spLocks noGrp="1"/>
          </p:cNvSpPr>
          <p:nvPr>
            <p:ph type="title"/>
          </p:nvPr>
        </p:nvSpPr>
        <p:spPr>
          <a:xfrm>
            <a:off x="0" y="246888"/>
            <a:ext cx="9144000" cy="839047"/>
          </a:xfrm>
        </p:spPr>
        <p:txBody>
          <a:bodyPr>
            <a:normAutofit/>
          </a:bodyPr>
          <a:lstStyle>
            <a:lvl1pPr algn="l">
              <a:defRPr sz="3600" b="0" i="0" baseline="0">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752084"/>
            <a:ext cx="7886700" cy="4351338"/>
          </a:xfrm>
        </p:spPr>
        <p:txBody>
          <a:bodyPr/>
          <a:lstStyle>
            <a:lvl1pPr>
              <a:defRPr baseline="0">
                <a:latin typeface="Arial" panose="020B0604020202020204" pitchFamily="34" charset="0"/>
              </a:defRPr>
            </a:lvl1pPr>
            <a:lvl2pPr>
              <a:defRPr baseline="0">
                <a:latin typeface="Arial" panose="020B0604020202020204" pitchFamily="34" charset="0"/>
              </a:defRPr>
            </a:lvl2pPr>
            <a:lvl3pPr>
              <a:defRPr baseline="0">
                <a:latin typeface="Arial" panose="020B0604020202020204" pitchFamily="34" charset="0"/>
              </a:defRPr>
            </a:lvl3pPr>
            <a:lvl4pPr>
              <a:defRPr baseline="0">
                <a:latin typeface="Arial" panose="020B0604020202020204" pitchFamily="34" charset="0"/>
              </a:defRPr>
            </a:lvl4pPr>
            <a:lvl5pPr>
              <a:defRPr baseline="0">
                <a:latin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picture">
    <p:spTree>
      <p:nvGrpSpPr>
        <p:cNvPr id="1" name=""/>
        <p:cNvGrpSpPr/>
        <p:nvPr/>
      </p:nvGrpSpPr>
      <p:grpSpPr>
        <a:xfrm>
          <a:off x="0" y="0"/>
          <a:ext cx="0" cy="0"/>
          <a:chOff x="0" y="0"/>
          <a:chExt cx="0" cy="0"/>
        </a:xfrm>
      </p:grpSpPr>
      <p:pic>
        <p:nvPicPr>
          <p:cNvPr id="5"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3" name="Picture Placeholder 2"/>
          <p:cNvSpPr>
            <a:spLocks noGrp="1" noChangeAspect="1"/>
          </p:cNvSpPr>
          <p:nvPr>
            <p:ph type="pic" idx="1"/>
          </p:nvPr>
        </p:nvSpPr>
        <p:spPr>
          <a:xfrm>
            <a:off x="616969" y="1741940"/>
            <a:ext cx="3065345" cy="4372054"/>
          </a:xfrm>
        </p:spPr>
        <p:txBody>
          <a:bodyPr anchor="t">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itle 1"/>
          <p:cNvSpPr>
            <a:spLocks noGrp="1"/>
          </p:cNvSpPr>
          <p:nvPr>
            <p:ph type="title"/>
          </p:nvPr>
        </p:nvSpPr>
        <p:spPr>
          <a:xfrm>
            <a:off x="0" y="375434"/>
            <a:ext cx="9144000" cy="655637"/>
          </a:xfrm>
        </p:spPr>
        <p:txBody>
          <a:bodyPr>
            <a:normAutofit/>
          </a:bodyPr>
          <a:lstStyle>
            <a:lvl1pPr>
              <a:defRPr sz="3600" b="1">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6" name="Content Placeholder 2"/>
          <p:cNvSpPr>
            <a:spLocks noGrp="1"/>
          </p:cNvSpPr>
          <p:nvPr>
            <p:ph idx="10"/>
          </p:nvPr>
        </p:nvSpPr>
        <p:spPr>
          <a:xfrm>
            <a:off x="3814118" y="1741940"/>
            <a:ext cx="4701231" cy="4372877"/>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vider Slide">
    <p:spTree>
      <p:nvGrpSpPr>
        <p:cNvPr id="1" name=""/>
        <p:cNvGrpSpPr/>
        <p:nvPr/>
      </p:nvGrpSpPr>
      <p:grpSpPr>
        <a:xfrm>
          <a:off x="0" y="0"/>
          <a:ext cx="0" cy="0"/>
          <a:chOff x="0" y="0"/>
          <a:chExt cx="0" cy="0"/>
        </a:xfrm>
      </p:grpSpPr>
      <p:pic>
        <p:nvPicPr>
          <p:cNvPr id="11"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2" name="Title 1"/>
          <p:cNvSpPr>
            <a:spLocks noGrp="1"/>
          </p:cNvSpPr>
          <p:nvPr>
            <p:ph type="ctrTitle"/>
          </p:nvPr>
        </p:nvSpPr>
        <p:spPr>
          <a:xfrm>
            <a:off x="165296" y="257623"/>
            <a:ext cx="7016810" cy="2387600"/>
          </a:xfrm>
        </p:spPr>
        <p:txBody>
          <a:bodyPr anchor="b"/>
          <a:lstStyle>
            <a:lvl1pPr algn="ctr">
              <a:defRPr sz="5400" b="1">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221936"/>
            <a:ext cx="7703592"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5" name="Picture 4" descr="C:\Users\mcummings\Desktop\NAZA-logo-2015-2.jpg"/>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02610" y="-112542"/>
            <a:ext cx="1784290" cy="2181051"/>
          </a:xfrm>
          <a:prstGeom prst="rect">
            <a:avLst/>
          </a:prstGeom>
          <a:noFill/>
          <a:ln>
            <a:noFill/>
          </a:ln>
        </p:spPr>
      </p:pic>
    </p:spTree>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Tree>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solidFill>
                  <a:srgbClr val="095AA6"/>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219200"/>
            <a:ext cx="4038600" cy="49530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19200"/>
            <a:ext cx="4038600" cy="49530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1"/>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23CDCA-CE05-40E5-8B7B-8559673DA3CF}" type="slidenum">
              <a:rPr lang="en-US" smtClean="0">
                <a:solidFill>
                  <a:prstClr val="black">
                    <a:tint val="75000"/>
                  </a:prstClr>
                </a:solidFill>
              </a:rPr>
              <a:pPr/>
              <a:t>‹#›</a:t>
            </a:fld>
            <a:endParaRPr lang="en-US" dirty="0">
              <a:solidFill>
                <a:prstClr val="black">
                  <a:tint val="75000"/>
                </a:prstClr>
              </a:solidFill>
            </a:endParaRPr>
          </a:p>
        </p:txBody>
      </p:sp>
    </p:spTree>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2" name="Title 1"/>
          <p:cNvSpPr>
            <a:spLocks noGrp="1"/>
          </p:cNvSpPr>
          <p:nvPr>
            <p:ph type="ctrTitle"/>
          </p:nvPr>
        </p:nvSpPr>
        <p:spPr>
          <a:xfrm>
            <a:off x="943246" y="-5108"/>
            <a:ext cx="7772400" cy="2387600"/>
          </a:xfrm>
        </p:spPr>
        <p:txBody>
          <a:bodyPr anchor="b"/>
          <a:lstStyle>
            <a:lvl1pPr algn="ctr">
              <a:defRPr sz="5400" b="1">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012054" y="2964484"/>
            <a:ext cx="7703592"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6" name="AutoShape 4" descr="isplaying Thrivist_Infographic_Main.jpg"/>
          <p:cNvSpPr>
            <a:spLocks noChangeAspect="1" noChangeArrowheads="1"/>
          </p:cNvSpPr>
          <p:nvPr userDrawn="1"/>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Tree>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11/3/17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pic>
        <p:nvPicPr>
          <p:cNvPr id="8" name="Picture 7" descr="C:\Users\mcummings\Desktop\NAZA-logo-2015-2.jpg"/>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4518" y="281541"/>
            <a:ext cx="1256644" cy="1364695"/>
          </a:xfrm>
          <a:prstGeom prst="rect">
            <a:avLst/>
          </a:prstGeom>
          <a:noFill/>
          <a:ln>
            <a:noFill/>
          </a:ln>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2" name="Title 1"/>
          <p:cNvSpPr>
            <a:spLocks noGrp="1"/>
          </p:cNvSpPr>
          <p:nvPr>
            <p:ph type="title"/>
          </p:nvPr>
        </p:nvSpPr>
        <p:spPr>
          <a:xfrm>
            <a:off x="0" y="246888"/>
            <a:ext cx="9144000" cy="839047"/>
          </a:xfrm>
        </p:spPr>
        <p:txBody>
          <a:bodyPr>
            <a:normAutofit/>
          </a:bodyPr>
          <a:lstStyle>
            <a:lvl1pPr algn="l">
              <a:defRPr sz="3600" b="0" i="0" baseline="0">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752084"/>
            <a:ext cx="7886700" cy="4351338"/>
          </a:xfrm>
        </p:spPr>
        <p:txBody>
          <a:bodyPr/>
          <a:lstStyle>
            <a:lvl1pPr>
              <a:defRPr baseline="0">
                <a:latin typeface="Arial" panose="020B0604020202020204" pitchFamily="34" charset="0"/>
              </a:defRPr>
            </a:lvl1pPr>
            <a:lvl2pPr>
              <a:defRPr baseline="0">
                <a:latin typeface="Arial" panose="020B0604020202020204" pitchFamily="34" charset="0"/>
              </a:defRPr>
            </a:lvl2pPr>
            <a:lvl3pPr>
              <a:defRPr baseline="0">
                <a:latin typeface="Arial" panose="020B0604020202020204" pitchFamily="34" charset="0"/>
              </a:defRPr>
            </a:lvl3pPr>
            <a:lvl4pPr>
              <a:defRPr baseline="0">
                <a:latin typeface="Arial" panose="020B0604020202020204" pitchFamily="34" charset="0"/>
              </a:defRPr>
            </a:lvl4pPr>
            <a:lvl5pPr>
              <a:defRPr baseline="0">
                <a:latin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picture">
    <p:spTree>
      <p:nvGrpSpPr>
        <p:cNvPr id="1" name=""/>
        <p:cNvGrpSpPr/>
        <p:nvPr/>
      </p:nvGrpSpPr>
      <p:grpSpPr>
        <a:xfrm>
          <a:off x="0" y="0"/>
          <a:ext cx="0" cy="0"/>
          <a:chOff x="0" y="0"/>
          <a:chExt cx="0" cy="0"/>
        </a:xfrm>
      </p:grpSpPr>
      <p:pic>
        <p:nvPicPr>
          <p:cNvPr id="5"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3" name="Picture Placeholder 2"/>
          <p:cNvSpPr>
            <a:spLocks noGrp="1" noChangeAspect="1"/>
          </p:cNvSpPr>
          <p:nvPr>
            <p:ph type="pic" idx="1"/>
          </p:nvPr>
        </p:nvSpPr>
        <p:spPr>
          <a:xfrm>
            <a:off x="616969" y="1741940"/>
            <a:ext cx="3065345" cy="4372054"/>
          </a:xfrm>
        </p:spPr>
        <p:txBody>
          <a:bodyPr anchor="t">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itle 1"/>
          <p:cNvSpPr>
            <a:spLocks noGrp="1"/>
          </p:cNvSpPr>
          <p:nvPr>
            <p:ph type="title"/>
          </p:nvPr>
        </p:nvSpPr>
        <p:spPr>
          <a:xfrm>
            <a:off x="0" y="375434"/>
            <a:ext cx="9144000" cy="655637"/>
          </a:xfrm>
        </p:spPr>
        <p:txBody>
          <a:bodyPr>
            <a:normAutofit/>
          </a:bodyPr>
          <a:lstStyle>
            <a:lvl1pPr>
              <a:defRPr sz="3600" b="1">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6" name="Content Placeholder 2"/>
          <p:cNvSpPr>
            <a:spLocks noGrp="1"/>
          </p:cNvSpPr>
          <p:nvPr>
            <p:ph idx="10"/>
          </p:nvPr>
        </p:nvSpPr>
        <p:spPr>
          <a:xfrm>
            <a:off x="3814118" y="1741940"/>
            <a:ext cx="4701231" cy="4372877"/>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Divider Slide">
    <p:spTree>
      <p:nvGrpSpPr>
        <p:cNvPr id="1" name=""/>
        <p:cNvGrpSpPr/>
        <p:nvPr/>
      </p:nvGrpSpPr>
      <p:grpSpPr>
        <a:xfrm>
          <a:off x="0" y="0"/>
          <a:ext cx="0" cy="0"/>
          <a:chOff x="0" y="0"/>
          <a:chExt cx="0" cy="0"/>
        </a:xfrm>
      </p:grpSpPr>
      <p:pic>
        <p:nvPicPr>
          <p:cNvPr id="11"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2" name="Title 1"/>
          <p:cNvSpPr>
            <a:spLocks noGrp="1"/>
          </p:cNvSpPr>
          <p:nvPr>
            <p:ph type="ctrTitle"/>
          </p:nvPr>
        </p:nvSpPr>
        <p:spPr>
          <a:xfrm>
            <a:off x="685800" y="288442"/>
            <a:ext cx="7772400" cy="2387600"/>
          </a:xfrm>
        </p:spPr>
        <p:txBody>
          <a:bodyPr anchor="b"/>
          <a:lstStyle>
            <a:lvl1pPr algn="ctr">
              <a:defRPr sz="5400" b="1">
                <a:solidFill>
                  <a:srgbClr val="007FAA"/>
                </a:solidFill>
                <a:latin typeface="Arial Black" panose="020B0A040201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221936"/>
            <a:ext cx="7703592"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Tree>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solidFill>
                  <a:srgbClr val="095AA6"/>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219200"/>
            <a:ext cx="4038600" cy="49530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19200"/>
            <a:ext cx="4038600" cy="49530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1"/>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23CDCA-CE05-40E5-8B7B-8559673DA3CF}" type="slidenum">
              <a:rPr lang="en-US" smtClean="0">
                <a:solidFill>
                  <a:prstClr val="black">
                    <a:tint val="75000"/>
                  </a:prstClr>
                </a:solidFill>
              </a:rPr>
              <a:pPr/>
              <a:t>‹#›</a:t>
            </a:fld>
            <a:endParaRPr lang="en-US" dirty="0">
              <a:solidFill>
                <a:prstClr val="black">
                  <a:tint val="75000"/>
                </a:prstClr>
              </a:solidFill>
            </a:endParaRPr>
          </a:p>
        </p:txBody>
      </p:sp>
    </p:spTree>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9144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2404534"/>
            <a:ext cx="5825202" cy="1646302"/>
          </a:xfrm>
        </p:spPr>
        <p:txBody>
          <a:bodyPr anchor="b">
            <a:noAutofit/>
          </a:bodyPr>
          <a:lstStyle>
            <a:lvl1pPr algn="r">
              <a:defRPr sz="405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300" y="4050834"/>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4527448"/>
            <a:ext cx="6447501" cy="8604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FDDF3B-460B-4496-BD70-8AF51869F9D5}"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1500"/>
            </a:lvl1pPr>
          </a:lstStyle>
          <a:p>
            <a:r>
              <a:rPr lang="en-US" smtClean="0"/>
              <a:t>Click to edit Master title style</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8001" y="609600"/>
            <a:ext cx="6447501" cy="384571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
        <p:nvSpPr>
          <p:cNvPr id="5" name="Date Placeholder 4"/>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defTabSz="342900"/>
            <a:r>
              <a:rPr lang="en-US" sz="6000" dirty="0">
                <a:ln w="3175" cmpd="sng">
                  <a:noFill/>
                </a:ln>
                <a:solidFill>
                  <a:srgbClr val="5FCBEF">
                    <a:lumMod val="60000"/>
                    <a:lumOff val="40000"/>
                  </a:srgbClr>
                </a:solidFill>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defTabSz="342900"/>
            <a:r>
              <a:rPr lang="en-US" sz="6000" dirty="0">
                <a:ln w="3175" cmpd="sng">
                  <a:noFill/>
                </a:ln>
                <a:solidFill>
                  <a:srgbClr val="5FCBEF">
                    <a:lumMod val="60000"/>
                    <a:lumOff val="40000"/>
                  </a:srgbClr>
                </a:solidFill>
                <a:latin typeface="Arial"/>
              </a:rPr>
              <a:t>”</a:t>
            </a:r>
          </a:p>
        </p:txBody>
      </p: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defTabSz="342900"/>
            <a:r>
              <a:rPr lang="en-US" sz="6000" dirty="0">
                <a:ln w="3175" cmpd="sng">
                  <a:noFill/>
                </a:ln>
                <a:solidFill>
                  <a:srgbClr val="5FCBEF">
                    <a:lumMod val="60000"/>
                    <a:lumOff val="40000"/>
                  </a:srgbClr>
                </a:solidFill>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defTabSz="342900"/>
            <a:r>
              <a:rPr lang="en-US" sz="6000" dirty="0">
                <a:ln w="3175" cmpd="sng">
                  <a:noFill/>
                </a:ln>
                <a:solidFill>
                  <a:srgbClr val="5FCBEF">
                    <a:lumMod val="60000"/>
                    <a:lumOff val="40000"/>
                  </a:srgbClr>
                </a:solidFill>
                <a:latin typeface="Arial"/>
              </a:rPr>
              <a:t>”</a:t>
            </a:r>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FDDF3B-460B-4496-BD70-8AF51869F9D5}" type="datetimeFigureOut">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9F7147-8C6A-4D9A-9828-D2CFC734EB9F}"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E4ED0B-54DA-4A42-AC72-901760519A1F}" type="slidenum">
              <a:rPr lang="en-US" smtClean="0">
                <a:solidFill>
                  <a:srgbClr val="5FCBEF"/>
                </a:solidFill>
              </a:rPr>
              <a:pPr/>
              <a:t>‹#›</a:t>
            </a:fld>
            <a:endParaRPr lang="en-US">
              <a:solidFill>
                <a:srgbClr val="5FCBEF"/>
              </a:solidFill>
            </a:endParaRP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FDDF3B-460B-4496-BD70-8AF51869F9D5}" type="datetimeFigureOut">
              <a:rPr lang="en-US" smtClean="0"/>
              <a:t>11/3/17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FDDF3B-460B-4496-BD70-8AF51869F9D5}" type="datetimeFigureOut">
              <a:rPr lang="en-US" smtClean="0"/>
              <a:t>11/3/17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11/3/17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pic>
        <p:nvPicPr>
          <p:cNvPr id="5" name="Title 4.png"/>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FDDF3B-460B-4496-BD70-8AF51869F9D5}" type="datetimeFigureOut">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FDDF3B-460B-4496-BD70-8AF51869F9D5}" type="datetimeFigureOut">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A2E63-D34A-4203-987D-6B2C152B1A5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theme" Target="../theme/theme3.xml"/><Relationship Id="rId1" Type="http://schemas.openxmlformats.org/officeDocument/2006/relationships/slideLayout" Target="../slideLayouts/slideLayout19.xml"/><Relationship Id="rId2"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slideLayout" Target="../slideLayouts/slideLayout37.xml"/><Relationship Id="rId14" Type="http://schemas.openxmlformats.org/officeDocument/2006/relationships/slideLayout" Target="../slideLayouts/slideLayout38.xml"/><Relationship Id="rId15" Type="http://schemas.openxmlformats.org/officeDocument/2006/relationships/slideLayout" Target="../slideLayouts/slideLayout39.xml"/><Relationship Id="rId16" Type="http://schemas.openxmlformats.org/officeDocument/2006/relationships/slideLayout" Target="../slideLayouts/slideLayout40.xml"/><Relationship Id="rId17" Type="http://schemas.openxmlformats.org/officeDocument/2006/relationships/theme" Target="../theme/theme4.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7FDDF3B-460B-4496-BD70-8AF51869F9D5}" type="datetimeFigureOut">
              <a:rPr lang="en-US" smtClean="0"/>
              <a:t>11/3/17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CFA2E63-D34A-4203-987D-6B2C152B1A51}" type="slidenum">
              <a:rPr lang="en-US" smtClean="0"/>
              <a:t>‹#›</a:t>
            </a:fld>
            <a:endParaRPr lang="en-US"/>
          </a:p>
        </p:txBody>
      </p:sp>
    </p:spTree>
    <p:extLst>
      <p:ext uri="{BB962C8B-B14F-4D97-AF65-F5344CB8AC3E}">
        <p14:creationId xmlns:p14="http://schemas.microsoft.com/office/powerpoint/2010/main" val="107930320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FDDF3B-460B-4496-BD70-8AF51869F9D5}"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A2E63-D34A-4203-987D-6B2C152B1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830238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FDDF3B-460B-4496-BD70-8AF51869F9D5}" type="datetimeFigureOut">
              <a:rPr lang="en-US" smtClean="0">
                <a:solidFill>
                  <a:prstClr val="black">
                    <a:tint val="75000"/>
                  </a:prstClr>
                </a:solidFill>
              </a:rPr>
              <a:pPr/>
              <a:t>11/3/17</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A2E63-D34A-4203-987D-6B2C152B1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639950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9144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pPr defTabSz="342900"/>
            <a:fld id="{5B9F7147-8C6A-4D9A-9828-D2CFC734EB9F}" type="datetimeFigureOut">
              <a:rPr lang="en-US" smtClean="0">
                <a:solidFill>
                  <a:prstClr val="black">
                    <a:tint val="75000"/>
                  </a:prstClr>
                </a:solidFill>
              </a:rPr>
              <a:pPr defTabSz="342900"/>
              <a:t>11/3/17</a:t>
            </a:fld>
            <a:endParaRPr lang="en-US">
              <a:solidFill>
                <a:prstClr val="black">
                  <a:tint val="75000"/>
                </a:prstClr>
              </a:solidFill>
            </a:endParaRPr>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pPr defTabSz="342900"/>
            <a:endParaRPr lang="en-US">
              <a:solidFill>
                <a:prstClr val="black">
                  <a:tint val="75000"/>
                </a:prstClr>
              </a:solidFill>
            </a:endParaRPr>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solidFill>
              </a:defRPr>
            </a:lvl1pPr>
          </a:lstStyle>
          <a:p>
            <a:pPr defTabSz="342900"/>
            <a:fld id="{84E4ED0B-54DA-4A42-AC72-901760519A1F}" type="slidenum">
              <a:rPr lang="en-US" smtClean="0">
                <a:solidFill>
                  <a:srgbClr val="5FCBEF"/>
                </a:solidFill>
              </a:rPr>
              <a:pPr defTabSz="342900"/>
              <a:t>‹#›</a:t>
            </a:fld>
            <a:endParaRPr lang="en-US">
              <a:solidFill>
                <a:srgbClr val="5FCBEF"/>
              </a:solidFill>
            </a:endParaRPr>
          </a:p>
        </p:txBody>
      </p:sp>
    </p:spTree>
    <p:extLst>
      <p:ext uri="{BB962C8B-B14F-4D97-AF65-F5344CB8AC3E}">
        <p14:creationId xmlns:p14="http://schemas.microsoft.com/office/powerpoint/2010/main" val="92804384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chart" Target="../charts/char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 Id="rId3" Type="http://schemas.openxmlformats.org/officeDocument/2006/relationships/image" Target="../media/image24.tif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jpg"/><Relationship Id="rId1" Type="http://schemas.openxmlformats.org/officeDocument/2006/relationships/slideLayout" Target="../slideLayouts/slideLayout25.xml"/><Relationship Id="rId2"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15.JPG"/><Relationship Id="rId5"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1.xml.rels><?xml version="1.0" encoding="UTF-8" standalone="yes"?>
<Relationships xmlns="http://schemas.openxmlformats.org/package/2006/relationships"><Relationship Id="rId3" Type="http://schemas.openxmlformats.org/officeDocument/2006/relationships/hyperlink" Target="http://www.mnpscollaboration.org/" TargetMode="External"/><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2667" y="159227"/>
            <a:ext cx="8551333" cy="2387600"/>
          </a:xfrm>
        </p:spPr>
        <p:txBody>
          <a:bodyPr>
            <a:noAutofit/>
          </a:bodyPr>
          <a:lstStyle/>
          <a:p>
            <a:r>
              <a:rPr lang="en-US" sz="6600" b="1" dirty="0">
                <a:solidFill>
                  <a:srgbClr val="007FAA"/>
                </a:solidFill>
                <a:latin typeface="+mn-lt"/>
              </a:rPr>
              <a:t> </a:t>
            </a:r>
            <a:r>
              <a:rPr lang="en-US" sz="6600" b="1" dirty="0" smtClean="0">
                <a:solidFill>
                  <a:srgbClr val="007FAA"/>
                </a:solidFill>
                <a:latin typeface="+mn-lt"/>
              </a:rPr>
              <a:t>       Data Dive</a:t>
            </a:r>
            <a:endParaRPr lang="en-US" sz="6600" b="1" dirty="0">
              <a:solidFill>
                <a:srgbClr val="007FAA"/>
              </a:solidFill>
              <a:latin typeface="+mn-lt"/>
            </a:endParaRPr>
          </a:p>
        </p:txBody>
      </p:sp>
      <p:sp>
        <p:nvSpPr>
          <p:cNvPr id="3" name="Subtitle 2"/>
          <p:cNvSpPr>
            <a:spLocks noGrp="1"/>
          </p:cNvSpPr>
          <p:nvPr>
            <p:ph type="subTitle" idx="1"/>
          </p:nvPr>
        </p:nvSpPr>
        <p:spPr>
          <a:xfrm>
            <a:off x="1012054" y="2792056"/>
            <a:ext cx="7703592" cy="1606113"/>
          </a:xfrm>
        </p:spPr>
        <p:txBody>
          <a:bodyPr>
            <a:noAutofit/>
          </a:bodyPr>
          <a:lstStyle/>
          <a:p>
            <a:r>
              <a:rPr lang="en-US" sz="2800" dirty="0" smtClean="0"/>
              <a:t>Please sit in </a:t>
            </a:r>
            <a:r>
              <a:rPr lang="en-US" sz="2800" dirty="0" smtClean="0"/>
              <a:t>assigned group and introduce yourself.  </a:t>
            </a:r>
            <a:r>
              <a:rPr lang="en-US" sz="2800" dirty="0" smtClean="0"/>
              <a:t>Thanks!</a:t>
            </a:r>
          </a:p>
          <a:p>
            <a:r>
              <a:rPr lang="en-US" sz="2800" dirty="0" smtClean="0"/>
              <a:t>November 3, 2017</a:t>
            </a:r>
          </a:p>
          <a:p>
            <a:endParaRPr lang="en-US" sz="2800" dirty="0" smtClean="0"/>
          </a:p>
        </p:txBody>
      </p:sp>
      <p:pic>
        <p:nvPicPr>
          <p:cNvPr id="4" name="Picture 3" descr="C:\Users\mcummings\Desktop\NAZA-logo-2015-2.jp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09076" y="-269011"/>
            <a:ext cx="2758191" cy="2914296"/>
          </a:xfrm>
          <a:prstGeom prst="rect">
            <a:avLst/>
          </a:prstGeom>
          <a:noFill/>
          <a:ln>
            <a:noFill/>
          </a:ln>
        </p:spPr>
      </p:pic>
    </p:spTree>
    <p:extLst>
      <p:ext uri="{BB962C8B-B14F-4D97-AF65-F5344CB8AC3E}">
        <p14:creationId xmlns:p14="http://schemas.microsoft.com/office/powerpoint/2010/main" val="33076701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529" y="1130205"/>
            <a:ext cx="6447501" cy="990600"/>
          </a:xfrm>
        </p:spPr>
        <p:txBody>
          <a:bodyPr/>
          <a:lstStyle/>
          <a:p>
            <a:r>
              <a:rPr lang="en-US" dirty="0" smtClean="0"/>
              <a:t>How Did We Do Last Year?</a:t>
            </a:r>
            <a:endParaRPr lang="en-US" dirty="0"/>
          </a:p>
        </p:txBody>
      </p:sp>
      <p:sp>
        <p:nvSpPr>
          <p:cNvPr id="3" name="Content Placeholder 2"/>
          <p:cNvSpPr>
            <a:spLocks noGrp="1"/>
          </p:cNvSpPr>
          <p:nvPr>
            <p:ph idx="1"/>
          </p:nvPr>
        </p:nvSpPr>
        <p:spPr>
          <a:xfrm>
            <a:off x="497764" y="1673551"/>
            <a:ext cx="6718490" cy="4032095"/>
          </a:xfrm>
        </p:spPr>
        <p:txBody>
          <a:bodyPr>
            <a:noAutofit/>
          </a:bodyPr>
          <a:lstStyle/>
          <a:p>
            <a:r>
              <a:rPr lang="en-US" sz="1500" b="1" dirty="0"/>
              <a:t>Students’ Positive Identity</a:t>
            </a:r>
            <a:r>
              <a:rPr lang="en-US" sz="1500" dirty="0"/>
              <a:t>: According to the 2016-2017 Youth Asset Survey results, 92% </a:t>
            </a:r>
            <a:r>
              <a:rPr lang="en-US" sz="1500" dirty="0"/>
              <a:t>of NAZA </a:t>
            </a:r>
            <a:r>
              <a:rPr lang="en-US" sz="1500" dirty="0"/>
              <a:t>participants agreed that their NAZA-funded programs’ activities helped them:</a:t>
            </a:r>
          </a:p>
          <a:p>
            <a:pPr lvl="1">
              <a:spcBef>
                <a:spcPts val="0"/>
              </a:spcBef>
              <a:buFont typeface="Wingdings" panose="05000000000000000000" pitchFamily="2" charset="2"/>
              <a:buChar char="§"/>
            </a:pPr>
            <a:r>
              <a:rPr lang="en-US" sz="1500" dirty="0"/>
              <a:t>Learn </a:t>
            </a:r>
            <a:r>
              <a:rPr lang="en-US" sz="1500" dirty="0"/>
              <a:t>to be </a:t>
            </a:r>
            <a:r>
              <a:rPr lang="en-US" sz="1500" dirty="0"/>
              <a:t>a </a:t>
            </a:r>
            <a:r>
              <a:rPr lang="en-US" sz="1500" dirty="0"/>
              <a:t>team </a:t>
            </a:r>
            <a:r>
              <a:rPr lang="en-US" sz="1500" dirty="0"/>
              <a:t>player</a:t>
            </a:r>
          </a:p>
          <a:p>
            <a:pPr lvl="1">
              <a:spcBef>
                <a:spcPts val="0"/>
              </a:spcBef>
              <a:buFont typeface="Wingdings" panose="05000000000000000000" pitchFamily="2" charset="2"/>
              <a:buChar char="§"/>
            </a:pPr>
            <a:r>
              <a:rPr lang="en-US" sz="1500" dirty="0"/>
              <a:t>Learn that they could do things that they did not think they could do</a:t>
            </a:r>
          </a:p>
          <a:p>
            <a:pPr lvl="1">
              <a:spcBef>
                <a:spcPts val="0"/>
              </a:spcBef>
              <a:buFont typeface="Wingdings" panose="05000000000000000000" pitchFamily="2" charset="2"/>
              <a:buChar char="§"/>
            </a:pPr>
            <a:r>
              <a:rPr lang="en-US" sz="1500" dirty="0"/>
              <a:t>Feel successful in the activities that they participated in </a:t>
            </a:r>
          </a:p>
          <a:p>
            <a:r>
              <a:rPr lang="en-US" sz="1500" b="1" dirty="0"/>
              <a:t>Literacy</a:t>
            </a:r>
            <a:r>
              <a:rPr lang="en-US" sz="1500" dirty="0"/>
              <a:t>:</a:t>
            </a:r>
          </a:p>
          <a:p>
            <a:pPr lvl="1">
              <a:spcBef>
                <a:spcPts val="0"/>
              </a:spcBef>
              <a:buFont typeface="Wingdings" panose="05000000000000000000" pitchFamily="2" charset="2"/>
              <a:buChar char="§"/>
            </a:pPr>
            <a:r>
              <a:rPr lang="en-US" sz="1500" dirty="0"/>
              <a:t>66% </a:t>
            </a:r>
            <a:r>
              <a:rPr lang="en-US" sz="1500" dirty="0"/>
              <a:t>of students said they like to </a:t>
            </a:r>
            <a:r>
              <a:rPr lang="en-US" sz="1500" dirty="0"/>
              <a:t>read for fun</a:t>
            </a:r>
          </a:p>
          <a:p>
            <a:pPr lvl="1">
              <a:spcBef>
                <a:spcPts val="0"/>
              </a:spcBef>
              <a:buFont typeface="Wingdings" panose="05000000000000000000" pitchFamily="2" charset="2"/>
              <a:buChar char="§"/>
            </a:pPr>
            <a:r>
              <a:rPr lang="en-US" sz="1500" dirty="0"/>
              <a:t>69% of students said they like to write for fun</a:t>
            </a:r>
          </a:p>
          <a:p>
            <a:pPr lvl="1">
              <a:spcBef>
                <a:spcPts val="0"/>
              </a:spcBef>
              <a:buFont typeface="Wingdings" panose="05000000000000000000" pitchFamily="2" charset="2"/>
              <a:buChar char="§"/>
            </a:pPr>
            <a:r>
              <a:rPr lang="en-US" sz="1500" dirty="0"/>
              <a:t>89% of students said that adults in their afterschool program encouraged them to read and write in their afterschool program</a:t>
            </a:r>
          </a:p>
          <a:p>
            <a:r>
              <a:rPr lang="en-US" sz="1500" b="1" dirty="0"/>
              <a:t>Partnership with Schools</a:t>
            </a:r>
            <a:r>
              <a:rPr lang="en-US" sz="1500" dirty="0"/>
              <a:t>: 56% of surveyed managers mentioned they need more connections to schools</a:t>
            </a:r>
          </a:p>
          <a:p>
            <a:r>
              <a:rPr lang="en-US" sz="1500" b="1" dirty="0"/>
              <a:t>Overall Instructional Quality: </a:t>
            </a:r>
            <a:r>
              <a:rPr lang="en-US" sz="1500" dirty="0"/>
              <a:t>Improved from fall of 2016 to spring of 2017 in 32 out of 42 program sites</a:t>
            </a:r>
            <a:endParaRPr lang="en-US" sz="1500" dirty="0"/>
          </a:p>
        </p:txBody>
      </p:sp>
    </p:spTree>
    <p:extLst>
      <p:ext uri="{BB962C8B-B14F-4D97-AF65-F5344CB8AC3E}">
        <p14:creationId xmlns:p14="http://schemas.microsoft.com/office/powerpoint/2010/main" val="870115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529" y="1160913"/>
            <a:ext cx="6595660" cy="990600"/>
          </a:xfrm>
        </p:spPr>
        <p:txBody>
          <a:bodyPr>
            <a:normAutofit/>
          </a:bodyPr>
          <a:lstStyle/>
          <a:p>
            <a:r>
              <a:rPr lang="en-US" sz="2400" dirty="0"/>
              <a:t>2016-2017 YPQA Pre-and Post-External Assessment Results- NAZA Network Aggregate</a:t>
            </a:r>
            <a:endParaRPr lang="en-US" sz="2400" dirty="0"/>
          </a:p>
        </p:txBody>
      </p:sp>
      <p:graphicFrame>
        <p:nvGraphicFramePr>
          <p:cNvPr id="4" name="Content Placeholder 3"/>
          <p:cNvGraphicFramePr>
            <a:graphicFrameLocks noGrp="1"/>
          </p:cNvGraphicFramePr>
          <p:nvPr>
            <p:ph idx="1"/>
            <p:extLst/>
          </p:nvPr>
        </p:nvGraphicFramePr>
        <p:xfrm>
          <a:off x="255896" y="2013898"/>
          <a:ext cx="6970594" cy="37667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4033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586" y="1191621"/>
            <a:ext cx="6534245" cy="990600"/>
          </a:xfrm>
        </p:spPr>
        <p:txBody>
          <a:bodyPr>
            <a:noAutofit/>
          </a:bodyPr>
          <a:lstStyle/>
          <a:p>
            <a:r>
              <a:rPr lang="en-US" sz="2400" dirty="0"/>
              <a:t>2016-2017 YPQA </a:t>
            </a:r>
            <a:r>
              <a:rPr lang="en-US" sz="2400" dirty="0"/>
              <a:t>Literacy Scale Results – NAZA Network Aggregate of External Assessments</a:t>
            </a:r>
          </a:p>
        </p:txBody>
      </p:sp>
      <p:graphicFrame>
        <p:nvGraphicFramePr>
          <p:cNvPr id="4" name="Content Placeholder 3"/>
          <p:cNvGraphicFramePr>
            <a:graphicFrameLocks noGrp="1"/>
          </p:cNvGraphicFramePr>
          <p:nvPr>
            <p:ph idx="1"/>
            <p:extLst/>
          </p:nvPr>
        </p:nvGraphicFramePr>
        <p:xfrm>
          <a:off x="467058" y="2208002"/>
          <a:ext cx="6447630" cy="3503702"/>
        </p:xfrm>
        <a:graphic>
          <a:graphicData uri="http://schemas.openxmlformats.org/drawingml/2006/table">
            <a:tbl>
              <a:tblPr firstRow="1" bandRow="1">
                <a:tableStyleId>{5C22544A-7EE6-4342-B048-85BDC9FD1C3A}</a:tableStyleId>
              </a:tblPr>
              <a:tblGrid>
                <a:gridCol w="3801279">
                  <a:extLst>
                    <a:ext uri="{9D8B030D-6E8A-4147-A177-3AD203B41FA5}">
                      <a16:colId xmlns:a16="http://schemas.microsoft.com/office/drawing/2014/main" xmlns="" val="1433744861"/>
                    </a:ext>
                  </a:extLst>
                </a:gridCol>
                <a:gridCol w="819093">
                  <a:extLst>
                    <a:ext uri="{9D8B030D-6E8A-4147-A177-3AD203B41FA5}">
                      <a16:colId xmlns:a16="http://schemas.microsoft.com/office/drawing/2014/main" xmlns="" val="4188401299"/>
                    </a:ext>
                  </a:extLst>
                </a:gridCol>
                <a:gridCol w="907826">
                  <a:extLst>
                    <a:ext uri="{9D8B030D-6E8A-4147-A177-3AD203B41FA5}">
                      <a16:colId xmlns:a16="http://schemas.microsoft.com/office/drawing/2014/main" xmlns="" val="2628896797"/>
                    </a:ext>
                  </a:extLst>
                </a:gridCol>
                <a:gridCol w="919432">
                  <a:extLst>
                    <a:ext uri="{9D8B030D-6E8A-4147-A177-3AD203B41FA5}">
                      <a16:colId xmlns:a16="http://schemas.microsoft.com/office/drawing/2014/main" xmlns="" val="2883579670"/>
                    </a:ext>
                  </a:extLst>
                </a:gridCol>
              </a:tblGrid>
              <a:tr h="878810">
                <a:tc>
                  <a:txBody>
                    <a:bodyPr/>
                    <a:lstStyle/>
                    <a:p>
                      <a:pPr marL="0" marR="0">
                        <a:lnSpc>
                          <a:spcPct val="115000"/>
                        </a:lnSpc>
                        <a:spcBef>
                          <a:spcPts val="0"/>
                        </a:spcBef>
                        <a:spcAft>
                          <a:spcPts val="0"/>
                        </a:spcAft>
                      </a:pPr>
                      <a:r>
                        <a:rPr lang="en-US" sz="1200" b="1" dirty="0">
                          <a:effectLst/>
                        </a:rPr>
                        <a:t>YPQA Plus Literacy </a:t>
                      </a:r>
                      <a:endParaRPr lang="en-US" sz="1200" b="1"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marL="0" marR="0" algn="ctr">
                        <a:lnSpc>
                          <a:spcPct val="115000"/>
                        </a:lnSpc>
                        <a:spcBef>
                          <a:spcPts val="0"/>
                        </a:spcBef>
                        <a:spcAft>
                          <a:spcPts val="0"/>
                        </a:spcAft>
                      </a:pPr>
                      <a:r>
                        <a:rPr lang="en-US" sz="1200" b="1" dirty="0">
                          <a:effectLst/>
                        </a:rPr>
                        <a:t>PQA Fall 2016 </a:t>
                      </a:r>
                    </a:p>
                    <a:p>
                      <a:pPr marL="0" marR="0" algn="ctr">
                        <a:lnSpc>
                          <a:spcPct val="115000"/>
                        </a:lnSpc>
                        <a:spcBef>
                          <a:spcPts val="0"/>
                        </a:spcBef>
                        <a:spcAft>
                          <a:spcPts val="0"/>
                        </a:spcAft>
                      </a:pPr>
                      <a:r>
                        <a:rPr lang="en-US" sz="1200" b="1" dirty="0">
                          <a:effectLst/>
                        </a:rPr>
                        <a:t>(n=42</a:t>
                      </a:r>
                      <a:r>
                        <a:rPr lang="en-US" sz="1200" b="1" dirty="0" smtClean="0">
                          <a:effectLst/>
                        </a:rPr>
                        <a:t>)</a:t>
                      </a:r>
                    </a:p>
                    <a:p>
                      <a:pPr marL="0" marR="0" algn="ctr">
                        <a:lnSpc>
                          <a:spcPct val="115000"/>
                        </a:lnSpc>
                        <a:spcBef>
                          <a:spcPts val="0"/>
                        </a:spcBef>
                        <a:spcAft>
                          <a:spcPts val="0"/>
                        </a:spcAft>
                      </a:pPr>
                      <a:r>
                        <a:rPr lang="en-US" sz="1200" b="1" dirty="0" smtClean="0">
                          <a:effectLst/>
                          <a:latin typeface="+mn-lt"/>
                          <a:ea typeface="Times New Roman" panose="02020603050405020304" pitchFamily="18" charset="0"/>
                        </a:rPr>
                        <a:t>/5</a:t>
                      </a:r>
                      <a:endParaRPr lang="en-US" sz="1200" b="1" dirty="0">
                        <a:effectLst/>
                        <a:latin typeface="+mn-lt"/>
                        <a:ea typeface="Times New Roman" panose="02020603050405020304" pitchFamily="18" charset="0"/>
                      </a:endParaRPr>
                    </a:p>
                  </a:txBody>
                  <a:tcPr marL="51435" marR="51435" marT="0" marB="0"/>
                </a:tc>
                <a:tc>
                  <a:txBody>
                    <a:bodyPr/>
                    <a:lstStyle/>
                    <a:p>
                      <a:pPr marL="0" marR="0" algn="ctr">
                        <a:lnSpc>
                          <a:spcPct val="115000"/>
                        </a:lnSpc>
                        <a:spcBef>
                          <a:spcPts val="0"/>
                        </a:spcBef>
                        <a:spcAft>
                          <a:spcPts val="0"/>
                        </a:spcAft>
                      </a:pPr>
                      <a:r>
                        <a:rPr lang="en-US" sz="1200" b="1" dirty="0">
                          <a:effectLst/>
                        </a:rPr>
                        <a:t>PQA Spring 2017 </a:t>
                      </a:r>
                    </a:p>
                    <a:p>
                      <a:pPr marL="0" marR="0" algn="ctr">
                        <a:lnSpc>
                          <a:spcPct val="115000"/>
                        </a:lnSpc>
                        <a:spcBef>
                          <a:spcPts val="0"/>
                        </a:spcBef>
                        <a:spcAft>
                          <a:spcPts val="0"/>
                        </a:spcAft>
                      </a:pPr>
                      <a:r>
                        <a:rPr lang="en-US" sz="1200" b="1" dirty="0">
                          <a:effectLst/>
                        </a:rPr>
                        <a:t>(n=42</a:t>
                      </a:r>
                      <a:r>
                        <a:rPr lang="en-US" sz="1200" b="1" dirty="0" smtClean="0">
                          <a:effectLst/>
                        </a:rPr>
                        <a:t>)</a:t>
                      </a:r>
                    </a:p>
                    <a:p>
                      <a:pPr marL="0" marR="0" indent="0" algn="ctr" defTabSz="457200" rtl="0" eaLnBrk="1" fontAlgn="auto" latinLnBrk="0" hangingPunct="1">
                        <a:lnSpc>
                          <a:spcPct val="115000"/>
                        </a:lnSpc>
                        <a:spcBef>
                          <a:spcPts val="0"/>
                        </a:spcBef>
                        <a:spcAft>
                          <a:spcPts val="0"/>
                        </a:spcAft>
                        <a:buClrTx/>
                        <a:buSzTx/>
                        <a:buFontTx/>
                        <a:buNone/>
                        <a:tabLst/>
                        <a:defRPr/>
                      </a:pPr>
                      <a:r>
                        <a:rPr lang="en-US" sz="1200" b="1" dirty="0" smtClean="0">
                          <a:effectLst/>
                          <a:latin typeface="+mn-lt"/>
                          <a:ea typeface="Times New Roman" panose="02020603050405020304" pitchFamily="18" charset="0"/>
                        </a:rPr>
                        <a:t>/5</a:t>
                      </a:r>
                    </a:p>
                  </a:txBody>
                  <a:tcPr marL="51435" marR="51435" marT="0" marB="0"/>
                </a:tc>
                <a:tc>
                  <a:txBody>
                    <a:bodyPr/>
                    <a:lstStyle/>
                    <a:p>
                      <a:pPr marL="0" marR="0" algn="ctr">
                        <a:lnSpc>
                          <a:spcPct val="115000"/>
                        </a:lnSpc>
                        <a:spcBef>
                          <a:spcPts val="0"/>
                        </a:spcBef>
                        <a:spcAft>
                          <a:spcPts val="0"/>
                        </a:spcAft>
                      </a:pPr>
                      <a:r>
                        <a:rPr lang="en-US" sz="1200" b="1" dirty="0">
                          <a:effectLst/>
                        </a:rPr>
                        <a:t>PQA Change </a:t>
                      </a:r>
                    </a:p>
                    <a:p>
                      <a:pPr marL="0" marR="0" algn="ctr">
                        <a:lnSpc>
                          <a:spcPct val="115000"/>
                        </a:lnSpc>
                        <a:spcBef>
                          <a:spcPts val="0"/>
                        </a:spcBef>
                        <a:spcAft>
                          <a:spcPts val="0"/>
                        </a:spcAft>
                      </a:pPr>
                      <a:r>
                        <a:rPr lang="en-US" sz="1200" b="1" dirty="0">
                          <a:effectLst/>
                        </a:rPr>
                        <a:t>2016-17</a:t>
                      </a:r>
                    </a:p>
                    <a:p>
                      <a:pPr marL="0" marR="0" algn="ctr">
                        <a:lnSpc>
                          <a:spcPct val="115000"/>
                        </a:lnSpc>
                        <a:spcBef>
                          <a:spcPts val="0"/>
                        </a:spcBef>
                        <a:spcAft>
                          <a:spcPts val="0"/>
                        </a:spcAft>
                      </a:pPr>
                      <a:r>
                        <a:rPr lang="en-US" sz="1200" b="1" dirty="0">
                          <a:effectLst/>
                        </a:rPr>
                        <a:t>(n=42)</a:t>
                      </a:r>
                      <a:endParaRPr lang="en-US" sz="1200" b="1"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xmlns="" val="3083423208"/>
                  </a:ext>
                </a:extLst>
              </a:tr>
              <a:tr h="314132">
                <a:tc>
                  <a:txBody>
                    <a:bodyPr/>
                    <a:lstStyle/>
                    <a:p>
                      <a:pPr marL="0" marR="0">
                        <a:lnSpc>
                          <a:spcPct val="115000"/>
                        </a:lnSpc>
                        <a:spcBef>
                          <a:spcPts val="0"/>
                        </a:spcBef>
                        <a:spcAft>
                          <a:spcPts val="0"/>
                        </a:spcAft>
                      </a:pPr>
                      <a:r>
                        <a:rPr lang="en-US" sz="1200" b="1" dirty="0" smtClean="0">
                          <a:effectLst/>
                        </a:rPr>
                        <a:t>Literacy Scale</a:t>
                      </a:r>
                      <a:r>
                        <a:rPr lang="en-US" sz="1200" b="1" baseline="0" dirty="0" smtClean="0">
                          <a:effectLst/>
                        </a:rPr>
                        <a:t> Overall Score</a:t>
                      </a:r>
                      <a:endParaRPr lang="en-US" sz="1200" b="1"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3.51</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4.13</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+0.63</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extLst>
                  <a:ext uri="{0D108BD9-81ED-4DB2-BD59-A6C34878D82A}">
                    <a16:rowId xmlns:a16="http://schemas.microsoft.com/office/drawing/2014/main" xmlns="" val="3961969969"/>
                  </a:ext>
                </a:extLst>
              </a:tr>
              <a:tr h="314132">
                <a:tc>
                  <a:txBody>
                    <a:bodyPr/>
                    <a:lstStyle/>
                    <a:p>
                      <a:pPr marL="0" marR="0">
                        <a:lnSpc>
                          <a:spcPct val="115000"/>
                        </a:lnSpc>
                        <a:spcBef>
                          <a:spcPts val="0"/>
                        </a:spcBef>
                        <a:spcAft>
                          <a:spcPts val="0"/>
                        </a:spcAft>
                      </a:pPr>
                      <a:r>
                        <a:rPr lang="en-US" sz="1200" dirty="0">
                          <a:effectLst/>
                        </a:rPr>
                        <a:t>Literacy 1. </a:t>
                      </a:r>
                      <a:r>
                        <a:rPr lang="en-US" sz="1200" dirty="0" smtClean="0">
                          <a:effectLst/>
                        </a:rPr>
                        <a:t>Student participation </a:t>
                      </a:r>
                      <a:r>
                        <a:rPr lang="en-US" sz="1200" dirty="0">
                          <a:effectLst/>
                        </a:rPr>
                        <a:t>in literacy activities</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3.76</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4.67</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+0.91</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extLst>
                  <a:ext uri="{0D108BD9-81ED-4DB2-BD59-A6C34878D82A}">
                    <a16:rowId xmlns:a16="http://schemas.microsoft.com/office/drawing/2014/main" xmlns="" val="951882992"/>
                  </a:ext>
                </a:extLst>
              </a:tr>
              <a:tr h="420624">
                <a:tc>
                  <a:txBody>
                    <a:bodyPr/>
                    <a:lstStyle/>
                    <a:p>
                      <a:pPr marL="0" marR="0">
                        <a:lnSpc>
                          <a:spcPct val="115000"/>
                        </a:lnSpc>
                        <a:spcBef>
                          <a:spcPts val="0"/>
                        </a:spcBef>
                        <a:spcAft>
                          <a:spcPts val="0"/>
                        </a:spcAft>
                      </a:pPr>
                      <a:r>
                        <a:rPr lang="en-US" sz="1200" dirty="0">
                          <a:effectLst/>
                        </a:rPr>
                        <a:t>Literacy 2. </a:t>
                      </a:r>
                      <a:r>
                        <a:rPr lang="en-US" sz="1200" dirty="0" smtClean="0">
                          <a:effectLst/>
                        </a:rPr>
                        <a:t>Youth have </a:t>
                      </a:r>
                      <a:r>
                        <a:rPr lang="en-US" sz="1200" baseline="0" dirty="0" smtClean="0">
                          <a:effectLst/>
                        </a:rPr>
                        <a:t>o</a:t>
                      </a:r>
                      <a:r>
                        <a:rPr lang="en-US" sz="1200" dirty="0" smtClean="0">
                          <a:effectLst/>
                        </a:rPr>
                        <a:t>pportunities </a:t>
                      </a:r>
                      <a:r>
                        <a:rPr lang="en-US" sz="1200" dirty="0">
                          <a:effectLst/>
                        </a:rPr>
                        <a:t>to </a:t>
                      </a:r>
                      <a:r>
                        <a:rPr lang="en-US" sz="1200" dirty="0" smtClean="0">
                          <a:effectLst/>
                        </a:rPr>
                        <a:t>read in multiple</a:t>
                      </a:r>
                      <a:r>
                        <a:rPr lang="en-US" sz="1200" baseline="0" dirty="0" smtClean="0">
                          <a:effectLst/>
                        </a:rPr>
                        <a:t> </a:t>
                      </a:r>
                      <a:r>
                        <a:rPr lang="en-US" sz="1200" dirty="0" smtClean="0">
                          <a:effectLst/>
                        </a:rPr>
                        <a:t>contexts</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3.62</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4.24</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+0.62</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extLst>
                  <a:ext uri="{0D108BD9-81ED-4DB2-BD59-A6C34878D82A}">
                    <a16:rowId xmlns:a16="http://schemas.microsoft.com/office/drawing/2014/main" xmlns="" val="253936391"/>
                  </a:ext>
                </a:extLst>
              </a:tr>
              <a:tr h="314132">
                <a:tc>
                  <a:txBody>
                    <a:bodyPr/>
                    <a:lstStyle/>
                    <a:p>
                      <a:pPr marL="0" marR="0">
                        <a:lnSpc>
                          <a:spcPct val="115000"/>
                        </a:lnSpc>
                        <a:spcBef>
                          <a:spcPts val="0"/>
                        </a:spcBef>
                        <a:spcAft>
                          <a:spcPts val="0"/>
                        </a:spcAft>
                      </a:pPr>
                      <a:r>
                        <a:rPr lang="en-US" sz="1200" dirty="0">
                          <a:effectLst/>
                        </a:rPr>
                        <a:t>Literacy 3. </a:t>
                      </a:r>
                      <a:r>
                        <a:rPr lang="en-US" sz="1200" dirty="0" smtClean="0">
                          <a:effectLst/>
                        </a:rPr>
                        <a:t>Staff encourages youth to </a:t>
                      </a:r>
                      <a:r>
                        <a:rPr lang="en-US" sz="1200" dirty="0">
                          <a:effectLst/>
                        </a:rPr>
                        <a:t>write</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3.19</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3.33</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+0.14</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extLst>
                  <a:ext uri="{0D108BD9-81ED-4DB2-BD59-A6C34878D82A}">
                    <a16:rowId xmlns:a16="http://schemas.microsoft.com/office/drawing/2014/main" xmlns="" val="2633911901"/>
                  </a:ext>
                </a:extLst>
              </a:tr>
              <a:tr h="420624">
                <a:tc>
                  <a:txBody>
                    <a:bodyPr/>
                    <a:lstStyle/>
                    <a:p>
                      <a:pPr marL="0" marR="0">
                        <a:lnSpc>
                          <a:spcPct val="115000"/>
                        </a:lnSpc>
                        <a:spcBef>
                          <a:spcPts val="0"/>
                        </a:spcBef>
                        <a:spcAft>
                          <a:spcPts val="0"/>
                        </a:spcAft>
                      </a:pPr>
                      <a:r>
                        <a:rPr lang="en-US" sz="1200" dirty="0">
                          <a:effectLst/>
                        </a:rPr>
                        <a:t>Literacy 4. </a:t>
                      </a:r>
                      <a:r>
                        <a:rPr lang="en-US" sz="1200" dirty="0" smtClean="0">
                          <a:effectLst/>
                        </a:rPr>
                        <a:t>Staff talk with students about vocabulary multiple times</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2.76</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3.86</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+1.10</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extLst>
                  <a:ext uri="{0D108BD9-81ED-4DB2-BD59-A6C34878D82A}">
                    <a16:rowId xmlns:a16="http://schemas.microsoft.com/office/drawing/2014/main" xmlns="" val="971937371"/>
                  </a:ext>
                </a:extLst>
              </a:tr>
              <a:tr h="420624">
                <a:tc>
                  <a:txBody>
                    <a:bodyPr/>
                    <a:lstStyle/>
                    <a:p>
                      <a:pPr marL="0" marR="0">
                        <a:lnSpc>
                          <a:spcPct val="115000"/>
                        </a:lnSpc>
                        <a:spcBef>
                          <a:spcPts val="0"/>
                        </a:spcBef>
                        <a:spcAft>
                          <a:spcPts val="0"/>
                        </a:spcAft>
                      </a:pPr>
                      <a:r>
                        <a:rPr lang="en-US" sz="1200">
                          <a:effectLst/>
                        </a:rPr>
                        <a:t>Literacy 5. Availability of materials and places for free reading</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3.95</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4.38</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+0.43</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extLst>
                  <a:ext uri="{0D108BD9-81ED-4DB2-BD59-A6C34878D82A}">
                    <a16:rowId xmlns:a16="http://schemas.microsoft.com/office/drawing/2014/main" xmlns="" val="1310448907"/>
                  </a:ext>
                </a:extLst>
              </a:tr>
              <a:tr h="420624">
                <a:tc>
                  <a:txBody>
                    <a:bodyPr/>
                    <a:lstStyle/>
                    <a:p>
                      <a:pPr marL="0" marR="0">
                        <a:lnSpc>
                          <a:spcPct val="115000"/>
                        </a:lnSpc>
                        <a:spcBef>
                          <a:spcPts val="0"/>
                        </a:spcBef>
                        <a:spcAft>
                          <a:spcPts val="0"/>
                        </a:spcAft>
                      </a:pPr>
                      <a:r>
                        <a:rPr lang="en-US" sz="1200" dirty="0">
                          <a:effectLst/>
                        </a:rPr>
                        <a:t>Literacy 6. </a:t>
                      </a:r>
                      <a:r>
                        <a:rPr lang="en-US" sz="1200" dirty="0" smtClean="0">
                          <a:effectLst/>
                        </a:rPr>
                        <a:t>Youth</a:t>
                      </a:r>
                      <a:r>
                        <a:rPr lang="en-US" sz="1200" baseline="0" dirty="0" smtClean="0">
                          <a:effectLst/>
                        </a:rPr>
                        <a:t> e</a:t>
                      </a:r>
                      <a:r>
                        <a:rPr lang="en-US" sz="1200" dirty="0" smtClean="0">
                          <a:effectLst/>
                        </a:rPr>
                        <a:t>xperience multiple </a:t>
                      </a:r>
                      <a:r>
                        <a:rPr lang="en-US" sz="1200" dirty="0">
                          <a:effectLst/>
                        </a:rPr>
                        <a:t>literacy activities</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3.76</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a:effectLst/>
                        </a:rPr>
                        <a:t>4.33</a:t>
                      </a:r>
                      <a:endParaRPr lang="en-US" sz="12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51435" marR="51435" marT="0" marB="0" anchor="ctr"/>
                </a:tc>
                <a:extLst>
                  <a:ext uri="{0D108BD9-81ED-4DB2-BD59-A6C34878D82A}">
                    <a16:rowId xmlns:a16="http://schemas.microsoft.com/office/drawing/2014/main" xmlns="" val="475711682"/>
                  </a:ext>
                </a:extLst>
              </a:tr>
            </a:tbl>
          </a:graphicData>
        </a:graphic>
      </p:graphicFrame>
    </p:spTree>
    <p:extLst>
      <p:ext uri="{BB962C8B-B14F-4D97-AF65-F5344CB8AC3E}">
        <p14:creationId xmlns:p14="http://schemas.microsoft.com/office/powerpoint/2010/main" val="13918792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to Laura Hansen</a:t>
            </a:r>
            <a:endParaRPr lang="en-US" dirty="0"/>
          </a:p>
        </p:txBody>
      </p:sp>
      <p:sp>
        <p:nvSpPr>
          <p:cNvPr id="3" name="Content Placeholder 2"/>
          <p:cNvSpPr>
            <a:spLocks noGrp="1"/>
          </p:cNvSpPr>
          <p:nvPr>
            <p:ph idx="1"/>
          </p:nvPr>
        </p:nvSpPr>
        <p:spPr>
          <a:xfrm>
            <a:off x="508001" y="1804308"/>
            <a:ext cx="6447501" cy="3583964"/>
          </a:xfrm>
        </p:spPr>
        <p:txBody>
          <a:bodyPr>
            <a:normAutofit/>
          </a:bodyPr>
          <a:lstStyle/>
          <a:p>
            <a:pPr marL="0" indent="0" algn="ctr">
              <a:buNone/>
            </a:pPr>
            <a:endParaRPr lang="en-US" sz="4050" dirty="0">
              <a:solidFill>
                <a:schemeClr val="accent6">
                  <a:lumMod val="75000"/>
                </a:schemeClr>
              </a:solidFill>
            </a:endParaRPr>
          </a:p>
          <a:p>
            <a:pPr marL="0" indent="0" algn="ctr">
              <a:buNone/>
            </a:pPr>
            <a:endParaRPr lang="en-US" sz="4050" dirty="0">
              <a:solidFill>
                <a:schemeClr val="accent6">
                  <a:lumMod val="75000"/>
                </a:schemeClr>
              </a:solidFill>
            </a:endParaRPr>
          </a:p>
          <a:p>
            <a:pPr marL="0" indent="0" algn="ctr">
              <a:buNone/>
            </a:pPr>
            <a:endParaRPr lang="en-US" sz="4050" dirty="0">
              <a:solidFill>
                <a:schemeClr val="accent6">
                  <a:lumMod val="75000"/>
                </a:schemeClr>
              </a:solidFill>
            </a:endParaRPr>
          </a:p>
          <a:p>
            <a:pPr marL="0" indent="0" algn="ctr">
              <a:buNone/>
            </a:pPr>
            <a:endParaRPr lang="en-US" sz="4050" dirty="0">
              <a:solidFill>
                <a:schemeClr val="accent6">
                  <a:lumMod val="75000"/>
                </a:schemeClr>
              </a:solidFill>
            </a:endParaRPr>
          </a:p>
          <a:p>
            <a:pPr marL="0" indent="0" algn="ctr">
              <a:buNone/>
            </a:pPr>
            <a:r>
              <a:rPr lang="en-US" sz="4050" dirty="0">
                <a:solidFill>
                  <a:schemeClr val="accent6">
                    <a:lumMod val="75000"/>
                  </a:schemeClr>
                </a:solidFill>
              </a:rPr>
              <a:t>THANK YOU</a:t>
            </a:r>
            <a:endParaRPr lang="en-US" sz="4050" dirty="0">
              <a:solidFill>
                <a:schemeClr val="accent6">
                  <a:lumMod val="75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7217" y="1786345"/>
            <a:ext cx="3768635" cy="2826476"/>
          </a:xfrm>
          <a:prstGeom prst="rect">
            <a:avLst/>
          </a:prstGeom>
        </p:spPr>
      </p:pic>
    </p:spTree>
    <p:extLst>
      <p:ext uri="{BB962C8B-B14F-4D97-AF65-F5344CB8AC3E}">
        <p14:creationId xmlns:p14="http://schemas.microsoft.com/office/powerpoint/2010/main" val="774750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Responsible Use of Data</a:t>
            </a:r>
            <a:endParaRPr lang="en-US" dirty="0"/>
          </a:p>
        </p:txBody>
      </p:sp>
      <p:sp>
        <p:nvSpPr>
          <p:cNvPr id="3" name="Subtitle 2"/>
          <p:cNvSpPr>
            <a:spLocks noGrp="1"/>
          </p:cNvSpPr>
          <p:nvPr>
            <p:ph type="subTitle" idx="1"/>
          </p:nvPr>
        </p:nvSpPr>
        <p:spPr/>
        <p:txBody>
          <a:bodyPr/>
          <a:lstStyle/>
          <a:p>
            <a:r>
              <a:rPr lang="en-US" dirty="0" smtClean="0"/>
              <a:t>Laura Hansen</a:t>
            </a:r>
            <a:endParaRPr lang="en-US" dirty="0"/>
          </a:p>
        </p:txBody>
      </p:sp>
    </p:spTree>
    <p:extLst>
      <p:ext uri="{BB962C8B-B14F-4D97-AF65-F5344CB8AC3E}">
        <p14:creationId xmlns:p14="http://schemas.microsoft.com/office/powerpoint/2010/main" val="836387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296" y="-961569"/>
            <a:ext cx="7016810" cy="2387600"/>
          </a:xfrm>
        </p:spPr>
        <p:txBody>
          <a:bodyPr/>
          <a:lstStyle/>
          <a:p>
            <a:r>
              <a:rPr lang="en-US" dirty="0" smtClean="0"/>
              <a:t>Lunch and Learn</a:t>
            </a:r>
            <a:endParaRPr lang="en-US" dirty="0"/>
          </a:p>
        </p:txBody>
      </p:sp>
      <p:sp>
        <p:nvSpPr>
          <p:cNvPr id="3" name="Subtitle 2"/>
          <p:cNvSpPr>
            <a:spLocks noGrp="1"/>
          </p:cNvSpPr>
          <p:nvPr>
            <p:ph type="subTitle" idx="1"/>
          </p:nvPr>
        </p:nvSpPr>
        <p:spPr>
          <a:xfrm>
            <a:off x="1174598" y="2133797"/>
            <a:ext cx="7703592" cy="1855052"/>
          </a:xfrm>
        </p:spPr>
        <p:txBody>
          <a:bodyPr>
            <a:normAutofit/>
          </a:bodyPr>
          <a:lstStyle/>
          <a:p>
            <a:pPr algn="l"/>
            <a:r>
              <a:rPr lang="en-US" sz="2800" dirty="0" smtClean="0"/>
              <a:t>Featuring a panel discussion with:</a:t>
            </a:r>
          </a:p>
          <a:p>
            <a:pPr marL="800100" lvl="1" indent="-342900" algn="l">
              <a:buFont typeface="Arial" charset="0"/>
              <a:buChar char="•"/>
            </a:pPr>
            <a:r>
              <a:rPr lang="en-US" sz="2400" dirty="0" smtClean="0"/>
              <a:t>Cassie Deas, Metro Parks</a:t>
            </a:r>
          </a:p>
          <a:p>
            <a:pPr marL="800100" lvl="1" indent="-342900" algn="l">
              <a:buFont typeface="Arial" charset="0"/>
              <a:buChar char="•"/>
            </a:pPr>
            <a:r>
              <a:rPr lang="en-US" sz="2400" dirty="0" smtClean="0"/>
              <a:t>Jennifer </a:t>
            </a:r>
            <a:r>
              <a:rPr lang="en-US" sz="2400" dirty="0" err="1" smtClean="0"/>
              <a:t>DeWall</a:t>
            </a:r>
            <a:r>
              <a:rPr lang="en-US" sz="2400" dirty="0" smtClean="0"/>
              <a:t>, Wright Middle Prep</a:t>
            </a:r>
          </a:p>
          <a:p>
            <a:pPr marL="800100" lvl="1" indent="-342900" algn="l">
              <a:buFont typeface="Arial" charset="0"/>
              <a:buChar char="•"/>
            </a:pPr>
            <a:r>
              <a:rPr lang="en-US" sz="2400" dirty="0" smtClean="0"/>
              <a:t>Patricia Madera</a:t>
            </a:r>
            <a:r>
              <a:rPr lang="en-US" sz="2400" dirty="0" smtClean="0"/>
              <a:t>, </a:t>
            </a:r>
            <a:r>
              <a:rPr lang="en-US" sz="2400" dirty="0" err="1" smtClean="0"/>
              <a:t>Conexión</a:t>
            </a:r>
            <a:r>
              <a:rPr lang="en-US" sz="2400" dirty="0" smtClean="0"/>
              <a:t> Americas</a:t>
            </a:r>
          </a:p>
        </p:txBody>
      </p:sp>
      <p:sp>
        <p:nvSpPr>
          <p:cNvPr id="4" name="Rectangle 3"/>
          <p:cNvSpPr/>
          <p:nvPr/>
        </p:nvSpPr>
        <p:spPr>
          <a:xfrm>
            <a:off x="0" y="4696615"/>
            <a:ext cx="9144000" cy="584775"/>
          </a:xfrm>
          <a:prstGeom prst="rect">
            <a:avLst/>
          </a:prstGeom>
        </p:spPr>
        <p:txBody>
          <a:bodyPr wrap="square">
            <a:spAutoFit/>
          </a:bodyPr>
          <a:lstStyle/>
          <a:p>
            <a:pPr algn="ctr"/>
            <a:r>
              <a:rPr lang="en-US" sz="3200" dirty="0"/>
              <a:t>Introduce yourself at your </a:t>
            </a:r>
            <a:r>
              <a:rPr lang="en-US" sz="3200" dirty="0" smtClean="0"/>
              <a:t>table.</a:t>
            </a:r>
          </a:p>
        </p:txBody>
      </p:sp>
    </p:spTree>
    <p:extLst>
      <p:ext uri="{BB962C8B-B14F-4D97-AF65-F5344CB8AC3E}">
        <p14:creationId xmlns:p14="http://schemas.microsoft.com/office/powerpoint/2010/main" val="8748757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Collaborative Inquiry Data Dive</a:t>
            </a:r>
            <a:endParaRPr lang="en-US" dirty="0"/>
          </a:p>
        </p:txBody>
      </p:sp>
      <p:sp>
        <p:nvSpPr>
          <p:cNvPr id="3" name="Subtitle 2"/>
          <p:cNvSpPr>
            <a:spLocks noGrp="1"/>
          </p:cNvSpPr>
          <p:nvPr>
            <p:ph type="subTitle" idx="1"/>
          </p:nvPr>
        </p:nvSpPr>
        <p:spPr/>
        <p:txBody>
          <a:bodyPr/>
          <a:lstStyle/>
          <a:p>
            <a:r>
              <a:rPr lang="en-US" dirty="0" smtClean="0"/>
              <a:t>Margie Johnson, </a:t>
            </a:r>
            <a:r>
              <a:rPr lang="en-US" dirty="0" err="1" smtClean="0"/>
              <a:t>Ed.D</a:t>
            </a:r>
            <a:r>
              <a:rPr lang="en-US" dirty="0" smtClean="0"/>
              <a:t>.</a:t>
            </a:r>
            <a:endParaRPr lang="en-US" dirty="0"/>
          </a:p>
        </p:txBody>
      </p:sp>
    </p:spTree>
    <p:extLst>
      <p:ext uri="{BB962C8B-B14F-4D97-AF65-F5344CB8AC3E}">
        <p14:creationId xmlns:p14="http://schemas.microsoft.com/office/powerpoint/2010/main" val="899750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6700" cy="1325563"/>
          </a:xfrm>
        </p:spPr>
        <p:txBody>
          <a:bodyPr>
            <a:normAutofit/>
          </a:bodyPr>
          <a:lstStyle/>
          <a:p>
            <a:r>
              <a:rPr lang="en-US" sz="4800" b="1" dirty="0" smtClean="0">
                <a:solidFill>
                  <a:srgbClr val="007FAA"/>
                </a:solidFill>
                <a:latin typeface="+mn-lt"/>
              </a:rPr>
              <a:t>Outcome</a:t>
            </a:r>
            <a:endParaRPr lang="en-US" sz="4800" b="1" dirty="0">
              <a:solidFill>
                <a:srgbClr val="007FAA"/>
              </a:solidFill>
              <a:latin typeface="+mn-lt"/>
            </a:endParaRPr>
          </a:p>
        </p:txBody>
      </p:sp>
      <p:sp>
        <p:nvSpPr>
          <p:cNvPr id="4" name="Content Placeholder 3"/>
          <p:cNvSpPr>
            <a:spLocks noGrp="1"/>
          </p:cNvSpPr>
          <p:nvPr>
            <p:ph idx="1"/>
          </p:nvPr>
        </p:nvSpPr>
        <p:spPr>
          <a:xfrm>
            <a:off x="1" y="1331670"/>
            <a:ext cx="9144000" cy="2101699"/>
          </a:xfrm>
        </p:spPr>
        <p:txBody>
          <a:bodyPr>
            <a:noAutofit/>
          </a:bodyPr>
          <a:lstStyle/>
          <a:p>
            <a:pPr marL="68580" indent="0" algn="ctr">
              <a:spcBef>
                <a:spcPts val="0"/>
              </a:spcBef>
              <a:buNone/>
            </a:pPr>
            <a:r>
              <a:rPr lang="en-US" sz="3600" i="1" dirty="0" smtClean="0"/>
              <a:t>Our outcome is to model the collaborative inquiry process for analyzing data and partnering for supporting student success.</a:t>
            </a:r>
            <a:endParaRPr lang="en-US" sz="3600" i="1" dirty="0"/>
          </a:p>
        </p:txBody>
      </p:sp>
      <p:pic>
        <p:nvPicPr>
          <p:cNvPr id="8" name="Picture 7"/>
          <p:cNvPicPr>
            <a:picLocks noChangeAspect="1"/>
          </p:cNvPicPr>
          <p:nvPr/>
        </p:nvPicPr>
        <p:blipFill>
          <a:blip r:embed="rId3"/>
          <a:stretch>
            <a:fillRect/>
          </a:stretch>
        </p:blipFill>
        <p:spPr>
          <a:xfrm>
            <a:off x="3190874" y="4238970"/>
            <a:ext cx="2762250" cy="1657350"/>
          </a:xfrm>
          <a:prstGeom prst="rect">
            <a:avLst/>
          </a:prstGeom>
        </p:spPr>
      </p:pic>
    </p:spTree>
    <p:extLst>
      <p:ext uri="{BB962C8B-B14F-4D97-AF65-F5344CB8AC3E}">
        <p14:creationId xmlns:p14="http://schemas.microsoft.com/office/powerpoint/2010/main" val="1567756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 Share</a:t>
            </a:r>
            <a:endParaRPr lang="en-US" dirty="0"/>
          </a:p>
        </p:txBody>
      </p:sp>
      <p:sp>
        <p:nvSpPr>
          <p:cNvPr id="5" name="TextBox 4"/>
          <p:cNvSpPr txBox="1"/>
          <p:nvPr/>
        </p:nvSpPr>
        <p:spPr>
          <a:xfrm>
            <a:off x="0" y="1332824"/>
            <a:ext cx="8767482" cy="1569660"/>
          </a:xfrm>
          <a:prstGeom prst="rect">
            <a:avLst/>
          </a:prstGeom>
          <a:noFill/>
        </p:spPr>
        <p:txBody>
          <a:bodyPr wrap="square" rtlCol="0">
            <a:spAutoFit/>
          </a:bodyPr>
          <a:lstStyle/>
          <a:p>
            <a:pPr marL="457200" indent="-457200">
              <a:buFont typeface="Arial" charset="0"/>
              <a:buChar char="•"/>
            </a:pPr>
            <a:r>
              <a:rPr lang="en-US" sz="3200" dirty="0" smtClean="0">
                <a:solidFill>
                  <a:prstClr val="black"/>
                </a:solidFill>
                <a:latin typeface="Arial" charset="0"/>
                <a:ea typeface="Arial" charset="0"/>
                <a:cs typeface="Arial" charset="0"/>
              </a:rPr>
              <a:t>Review the Partner Share Form</a:t>
            </a:r>
            <a:r>
              <a:rPr lang="en-US" sz="3200" dirty="0" smtClean="0">
                <a:solidFill>
                  <a:prstClr val="black"/>
                </a:solidFill>
                <a:latin typeface="Arial" charset="0"/>
                <a:ea typeface="Arial" charset="0"/>
                <a:cs typeface="Arial" charset="0"/>
              </a:rPr>
              <a:t>.</a:t>
            </a:r>
          </a:p>
          <a:p>
            <a:pPr marL="457200" indent="-457200">
              <a:buFont typeface="Arial" charset="0"/>
              <a:buChar char="•"/>
            </a:pPr>
            <a:endParaRPr lang="en-US" sz="3200" dirty="0" smtClean="0">
              <a:solidFill>
                <a:prstClr val="black"/>
              </a:solidFill>
              <a:latin typeface="Arial" charset="0"/>
              <a:ea typeface="Arial" charset="0"/>
              <a:cs typeface="Arial" charset="0"/>
            </a:endParaRPr>
          </a:p>
          <a:p>
            <a:pPr marL="457200" indent="-457200">
              <a:buFont typeface="Arial" charset="0"/>
              <a:buChar char="•"/>
            </a:pPr>
            <a:r>
              <a:rPr lang="en-US" sz="3200" dirty="0" smtClean="0">
                <a:solidFill>
                  <a:prstClr val="black"/>
                </a:solidFill>
                <a:latin typeface="Arial" charset="0"/>
                <a:ea typeface="Arial" charset="0"/>
                <a:cs typeface="Arial" charset="0"/>
              </a:rPr>
              <a:t>Discuss the questions provided on the form.</a:t>
            </a:r>
            <a:endParaRPr lang="en-US" sz="1200" dirty="0">
              <a:solidFill>
                <a:prstClr val="black"/>
              </a:solidFill>
              <a:latin typeface="Arial" charset="0"/>
              <a:ea typeface="Arial" charset="0"/>
              <a:cs typeface="Arial" charset="0"/>
            </a:endParaRPr>
          </a:p>
        </p:txBody>
      </p:sp>
      <p:sp>
        <p:nvSpPr>
          <p:cNvPr id="4" name="AutoShape 2" descr="mage result for partner share"/>
          <p:cNvSpPr>
            <a:spLocks noChangeAspect="1" noChangeArrowheads="1"/>
          </p:cNvSpPr>
          <p:nvPr/>
        </p:nvSpPr>
        <p:spPr bwMode="auto">
          <a:xfrm>
            <a:off x="-1" y="-1"/>
            <a:ext cx="3926541" cy="39265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3"/>
          <a:stretch>
            <a:fillRect/>
          </a:stretch>
        </p:blipFill>
        <p:spPr>
          <a:xfrm>
            <a:off x="2832374" y="3308924"/>
            <a:ext cx="3442920" cy="2612569"/>
          </a:xfrm>
          <a:prstGeom prst="rect">
            <a:avLst/>
          </a:prstGeom>
        </p:spPr>
      </p:pic>
      <p:sp>
        <p:nvSpPr>
          <p:cNvPr id="6" name="Title 1"/>
          <p:cNvSpPr txBox="1">
            <a:spLocks/>
          </p:cNvSpPr>
          <p:nvPr/>
        </p:nvSpPr>
        <p:spPr>
          <a:xfrm>
            <a:off x="0" y="258872"/>
            <a:ext cx="9144000" cy="839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0" i="0" kern="1200" baseline="0">
                <a:solidFill>
                  <a:srgbClr val="007FAA"/>
                </a:solidFill>
                <a:latin typeface="Arial Black" panose="020B0A04020102020204" pitchFamily="34" charset="0"/>
                <a:ea typeface="+mj-ea"/>
                <a:cs typeface="+mj-cs"/>
              </a:defRPr>
            </a:lvl1pPr>
          </a:lstStyle>
          <a:p>
            <a:r>
              <a:rPr lang="en-US" dirty="0" smtClean="0"/>
              <a:t>Partner Share—Getting Acquainted</a:t>
            </a:r>
            <a:endParaRPr lang="en-US" dirty="0"/>
          </a:p>
        </p:txBody>
      </p:sp>
    </p:spTree>
    <p:extLst>
      <p:ext uri="{BB962C8B-B14F-4D97-AF65-F5344CB8AC3E}">
        <p14:creationId xmlns:p14="http://schemas.microsoft.com/office/powerpoint/2010/main" val="20422930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81520" y="1183880"/>
            <a:ext cx="8302557" cy="2169825"/>
          </a:xfrm>
          <a:prstGeom prst="rect">
            <a:avLst/>
          </a:prstGeom>
        </p:spPr>
        <p:txBody>
          <a:bodyPr wrap="square">
            <a:spAutoFit/>
          </a:bodyPr>
          <a:lstStyle/>
          <a:p>
            <a:pPr algn="ctr"/>
            <a:r>
              <a:rPr lang="en-US" sz="4500" b="1" dirty="0">
                <a:solidFill>
                  <a:srgbClr val="007FAA"/>
                </a:solidFill>
              </a:rPr>
              <a:t>Data</a:t>
            </a:r>
            <a:r>
              <a:rPr lang="en-US" sz="4950" dirty="0">
                <a:solidFill>
                  <a:srgbClr val="007FAA"/>
                </a:solidFill>
                <a:latin typeface="+mj-lt"/>
              </a:rPr>
              <a:t> </a:t>
            </a:r>
            <a:r>
              <a:rPr lang="en-US" sz="4050" dirty="0">
                <a:latin typeface="+mj-lt"/>
              </a:rPr>
              <a:t>have </a:t>
            </a:r>
            <a:r>
              <a:rPr lang="en-US" sz="4500" b="1" dirty="0">
                <a:solidFill>
                  <a:srgbClr val="007FAA"/>
                </a:solidFill>
              </a:rPr>
              <a:t>no</a:t>
            </a:r>
            <a:r>
              <a:rPr lang="en-US" sz="4950" dirty="0">
                <a:solidFill>
                  <a:srgbClr val="007FAA"/>
                </a:solidFill>
                <a:latin typeface="+mj-lt"/>
              </a:rPr>
              <a:t> </a:t>
            </a:r>
            <a:r>
              <a:rPr lang="en-US" sz="4500" b="1" dirty="0">
                <a:solidFill>
                  <a:srgbClr val="007FAA"/>
                </a:solidFill>
              </a:rPr>
              <a:t>meaning</a:t>
            </a:r>
            <a:r>
              <a:rPr lang="en-US" sz="4050" dirty="0">
                <a:solidFill>
                  <a:srgbClr val="007FAA"/>
                </a:solidFill>
                <a:latin typeface="+mj-lt"/>
              </a:rPr>
              <a:t>.  </a:t>
            </a:r>
            <a:r>
              <a:rPr lang="en-US" sz="4500" b="1" dirty="0">
                <a:solidFill>
                  <a:srgbClr val="007FAA"/>
                </a:solidFill>
              </a:rPr>
              <a:t>Meaning</a:t>
            </a:r>
            <a:r>
              <a:rPr lang="en-US" sz="4950" dirty="0">
                <a:solidFill>
                  <a:srgbClr val="007FAA"/>
                </a:solidFill>
                <a:latin typeface="+mj-lt"/>
              </a:rPr>
              <a:t> </a:t>
            </a:r>
            <a:r>
              <a:rPr lang="en-US" sz="4050" dirty="0">
                <a:latin typeface="+mj-lt"/>
              </a:rPr>
              <a:t>is </a:t>
            </a:r>
            <a:r>
              <a:rPr lang="en-US" sz="4500" b="1" dirty="0">
                <a:solidFill>
                  <a:srgbClr val="007FAA"/>
                </a:solidFill>
              </a:rPr>
              <a:t>imposed</a:t>
            </a:r>
            <a:r>
              <a:rPr lang="en-US" sz="4950" dirty="0">
                <a:solidFill>
                  <a:srgbClr val="007FAA"/>
                </a:solidFill>
                <a:latin typeface="+mj-lt"/>
              </a:rPr>
              <a:t> </a:t>
            </a:r>
            <a:r>
              <a:rPr lang="en-US" sz="4050" dirty="0">
                <a:latin typeface="+mj-lt"/>
              </a:rPr>
              <a:t>through </a:t>
            </a:r>
            <a:r>
              <a:rPr lang="en-US" sz="4500" b="1" dirty="0">
                <a:solidFill>
                  <a:srgbClr val="007FAA"/>
                </a:solidFill>
              </a:rPr>
              <a:t>interpretation </a:t>
            </a:r>
          </a:p>
          <a:p>
            <a:pPr algn="ctr"/>
            <a:r>
              <a:rPr lang="en-US" sz="3600" dirty="0">
                <a:latin typeface="+mj-lt"/>
              </a:rPr>
              <a:t>(Wellman &amp; Lipton, 2004, pp. ix-xi).</a:t>
            </a:r>
          </a:p>
        </p:txBody>
      </p:sp>
      <p:pic>
        <p:nvPicPr>
          <p:cNvPr id="1026" name="Picture 2" descr="http://static1.squarespace.com/static/54652521e4b0045935420a6c/t/548dee03e4b0f1b25cb560d5/1418587652009/Data.jpg?format=1500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6210" y="4183061"/>
            <a:ext cx="3553177" cy="1442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953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Welcome</a:t>
            </a:r>
            <a:br>
              <a:rPr lang="en-US" dirty="0" smtClean="0"/>
            </a:br>
            <a:r>
              <a:rPr lang="en-US" dirty="0" smtClean="0"/>
              <a:t>NAZA Overview</a:t>
            </a:r>
            <a:endParaRPr lang="en-US" dirty="0"/>
          </a:p>
        </p:txBody>
      </p:sp>
      <p:sp>
        <p:nvSpPr>
          <p:cNvPr id="3" name="Subtitle 2"/>
          <p:cNvSpPr>
            <a:spLocks noGrp="1"/>
          </p:cNvSpPr>
          <p:nvPr>
            <p:ph type="subTitle" idx="1"/>
          </p:nvPr>
        </p:nvSpPr>
        <p:spPr/>
        <p:txBody>
          <a:bodyPr/>
          <a:lstStyle/>
          <a:p>
            <a:r>
              <a:rPr lang="en-US" dirty="0" smtClean="0"/>
              <a:t>Anna </a:t>
            </a:r>
            <a:r>
              <a:rPr lang="en-US" dirty="0" err="1" smtClean="0"/>
              <a:t>Harutyunyan</a:t>
            </a:r>
            <a:endParaRPr lang="en-US" dirty="0"/>
          </a:p>
        </p:txBody>
      </p:sp>
    </p:spTree>
    <p:extLst>
      <p:ext uri="{BB962C8B-B14F-4D97-AF65-F5344CB8AC3E}">
        <p14:creationId xmlns:p14="http://schemas.microsoft.com/office/powerpoint/2010/main" val="529382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7019"/>
            <a:ext cx="8139953" cy="1325563"/>
          </a:xfrm>
        </p:spPr>
        <p:txBody>
          <a:bodyPr>
            <a:noAutofit/>
          </a:bodyPr>
          <a:lstStyle/>
          <a:p>
            <a:pPr algn="ctr"/>
            <a:r>
              <a:rPr lang="en-US" sz="2800" b="1" dirty="0" smtClean="0">
                <a:latin typeface="+mn-lt"/>
              </a:rPr>
              <a:t>How do we bridge the gap between data and results, so all students have educational success?  </a:t>
            </a:r>
            <a:br>
              <a:rPr lang="en-US" sz="2800" b="1" dirty="0" smtClean="0">
                <a:latin typeface="+mn-lt"/>
              </a:rPr>
            </a:br>
            <a:r>
              <a:rPr lang="en-US" sz="2800" b="1" dirty="0" smtClean="0">
                <a:latin typeface="+mn-lt"/>
              </a:rPr>
              <a:t>What is the bridge made of?</a:t>
            </a:r>
            <a:endParaRPr lang="en-US" sz="2800" b="1" dirty="0">
              <a:latin typeface="+mn-lt"/>
            </a:endParaRPr>
          </a:p>
        </p:txBody>
      </p:sp>
      <p:grpSp>
        <p:nvGrpSpPr>
          <p:cNvPr id="10" name="Group 9"/>
          <p:cNvGrpSpPr/>
          <p:nvPr/>
        </p:nvGrpSpPr>
        <p:grpSpPr>
          <a:xfrm>
            <a:off x="114300" y="2734986"/>
            <a:ext cx="8839200" cy="3955941"/>
            <a:chOff x="114300" y="1820586"/>
            <a:chExt cx="8839200" cy="3955941"/>
          </a:xfrm>
        </p:grpSpPr>
        <p:pic>
          <p:nvPicPr>
            <p:cNvPr id="5122" name="Picture 2" descr="C:\Users\mljohnson\AppData\Local\Microsoft\Windows\Temporary Internet Files\Content.IE5\DKLLYHZE\MC900013156[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1820586"/>
              <a:ext cx="8839200" cy="304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685800" y="3472924"/>
              <a:ext cx="8001000" cy="2303603"/>
              <a:chOff x="685800" y="3472923"/>
              <a:chExt cx="8001000" cy="2303603"/>
            </a:xfrm>
          </p:grpSpPr>
          <p:sp>
            <p:nvSpPr>
              <p:cNvPr id="5" name="TextBox 4"/>
              <p:cNvSpPr txBox="1"/>
              <p:nvPr/>
            </p:nvSpPr>
            <p:spPr>
              <a:xfrm>
                <a:off x="685800" y="3472923"/>
                <a:ext cx="1143000" cy="523220"/>
              </a:xfrm>
              <a:prstGeom prst="rect">
                <a:avLst/>
              </a:prstGeom>
              <a:noFill/>
            </p:spPr>
            <p:txBody>
              <a:bodyPr wrap="square" rtlCol="0">
                <a:spAutoFit/>
              </a:bodyPr>
              <a:lstStyle/>
              <a:p>
                <a:pPr algn="ctr"/>
                <a:r>
                  <a:rPr lang="en-US" sz="2800" b="1" dirty="0" smtClean="0"/>
                  <a:t>Data</a:t>
                </a:r>
                <a:endParaRPr lang="en-US" sz="2800" b="1" dirty="0"/>
              </a:p>
            </p:txBody>
          </p:sp>
          <p:sp>
            <p:nvSpPr>
              <p:cNvPr id="7" name="TextBox 6"/>
              <p:cNvSpPr txBox="1"/>
              <p:nvPr/>
            </p:nvSpPr>
            <p:spPr>
              <a:xfrm>
                <a:off x="7315200" y="3472923"/>
                <a:ext cx="1371600" cy="523220"/>
              </a:xfrm>
              <a:prstGeom prst="rect">
                <a:avLst/>
              </a:prstGeom>
              <a:noFill/>
            </p:spPr>
            <p:txBody>
              <a:bodyPr wrap="square" rtlCol="0">
                <a:spAutoFit/>
              </a:bodyPr>
              <a:lstStyle/>
              <a:p>
                <a:pPr algn="ctr"/>
                <a:r>
                  <a:rPr lang="en-US" sz="2800" b="1" dirty="0" smtClean="0"/>
                  <a:t>Results</a:t>
                </a:r>
                <a:endParaRPr lang="en-US" sz="2800" b="1" dirty="0"/>
              </a:p>
            </p:txBody>
          </p:sp>
          <p:sp>
            <p:nvSpPr>
              <p:cNvPr id="6" name="TextBox 5"/>
              <p:cNvSpPr txBox="1"/>
              <p:nvPr/>
            </p:nvSpPr>
            <p:spPr>
              <a:xfrm>
                <a:off x="7353300" y="5407194"/>
                <a:ext cx="1295400" cy="369332"/>
              </a:xfrm>
              <a:prstGeom prst="rect">
                <a:avLst/>
              </a:prstGeom>
              <a:noFill/>
            </p:spPr>
            <p:txBody>
              <a:bodyPr wrap="square" rtlCol="0">
                <a:spAutoFit/>
              </a:bodyPr>
              <a:lstStyle/>
              <a:p>
                <a:r>
                  <a:rPr lang="en-US" b="1" dirty="0" smtClean="0">
                    <a:solidFill>
                      <a:schemeClr val="bg1"/>
                    </a:solidFill>
                  </a:rPr>
                  <a:t>Love, 2009</a:t>
                </a:r>
                <a:endParaRPr lang="en-US" b="1" dirty="0">
                  <a:solidFill>
                    <a:schemeClr val="bg1"/>
                  </a:solidFill>
                </a:endParaRPr>
              </a:p>
            </p:txBody>
          </p:sp>
        </p:grpSp>
      </p:grpSp>
      <p:sp>
        <p:nvSpPr>
          <p:cNvPr id="3" name="TextBox 2"/>
          <p:cNvSpPr txBox="1"/>
          <p:nvPr/>
        </p:nvSpPr>
        <p:spPr>
          <a:xfrm>
            <a:off x="1828800" y="2011711"/>
            <a:ext cx="5562600" cy="1446550"/>
          </a:xfrm>
          <a:prstGeom prst="rect">
            <a:avLst/>
          </a:prstGeom>
          <a:noFill/>
        </p:spPr>
        <p:txBody>
          <a:bodyPr wrap="square" rtlCol="0">
            <a:spAutoFit/>
          </a:bodyPr>
          <a:lstStyle/>
          <a:p>
            <a:pPr algn="ctr"/>
            <a:r>
              <a:rPr lang="en-US" sz="4400" b="1" dirty="0" smtClean="0"/>
              <a:t>Collaborative </a:t>
            </a:r>
          </a:p>
          <a:p>
            <a:pPr algn="ctr"/>
            <a:r>
              <a:rPr lang="en-US" sz="4400" b="1" dirty="0" smtClean="0"/>
              <a:t>Inquiry</a:t>
            </a:r>
            <a:endParaRPr lang="en-US" sz="4400" b="1" dirty="0"/>
          </a:p>
        </p:txBody>
      </p:sp>
    </p:spTree>
    <p:extLst>
      <p:ext uri="{BB962C8B-B14F-4D97-AF65-F5344CB8AC3E}">
        <p14:creationId xmlns:p14="http://schemas.microsoft.com/office/powerpoint/2010/main" val="205157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p:cNvSpPr txBox="1"/>
          <p:nvPr/>
        </p:nvSpPr>
        <p:spPr>
          <a:xfrm>
            <a:off x="496111" y="904183"/>
            <a:ext cx="8156642" cy="5016758"/>
          </a:xfrm>
          <a:prstGeom prst="rect">
            <a:avLst/>
          </a:prstGeom>
          <a:noFill/>
        </p:spPr>
        <p:txBody>
          <a:bodyPr wrap="square" rtlCol="0">
            <a:spAutoFit/>
          </a:bodyPr>
          <a:lstStyle/>
          <a:p>
            <a:pPr algn="ctr"/>
            <a:r>
              <a:rPr lang="en-US" sz="3200" b="1" dirty="0">
                <a:solidFill>
                  <a:srgbClr val="0D80AC"/>
                </a:solidFill>
              </a:rPr>
              <a:t>Collaborative</a:t>
            </a:r>
            <a:r>
              <a:rPr lang="en-US" sz="3200" dirty="0">
                <a:solidFill>
                  <a:srgbClr val="0D80AC"/>
                </a:solidFill>
              </a:rPr>
              <a:t> </a:t>
            </a:r>
            <a:r>
              <a:rPr lang="en-US" sz="3200" b="1" dirty="0">
                <a:solidFill>
                  <a:srgbClr val="0D80AC"/>
                </a:solidFill>
              </a:rPr>
              <a:t>Inquiry</a:t>
            </a:r>
            <a:r>
              <a:rPr lang="en-US" sz="3200" dirty="0">
                <a:solidFill>
                  <a:srgbClr val="0D80AC"/>
                </a:solidFill>
              </a:rPr>
              <a:t> </a:t>
            </a:r>
            <a:r>
              <a:rPr lang="en-US" sz="3200" dirty="0"/>
              <a:t>is a </a:t>
            </a:r>
            <a:r>
              <a:rPr lang="en-US" sz="3200" b="1" dirty="0">
                <a:solidFill>
                  <a:srgbClr val="0D80AC"/>
                </a:solidFill>
              </a:rPr>
              <a:t>data-based team </a:t>
            </a:r>
            <a:r>
              <a:rPr lang="en-US" sz="3200" dirty="0"/>
              <a:t>process that consciously uses the </a:t>
            </a:r>
            <a:r>
              <a:rPr lang="en-US" sz="3200" b="1" dirty="0">
                <a:solidFill>
                  <a:srgbClr val="0D80AC"/>
                </a:solidFill>
              </a:rPr>
              <a:t>collaborative learning cycle</a:t>
            </a:r>
            <a:r>
              <a:rPr lang="en-US" sz="3200" b="1" dirty="0">
                <a:solidFill>
                  <a:srgbClr val="0070C0"/>
                </a:solidFill>
              </a:rPr>
              <a:t> </a:t>
            </a:r>
            <a:r>
              <a:rPr lang="en-US" sz="3200" dirty="0"/>
              <a:t>(activating and engaging, exploring and discovering, and organizing and integrating) and the </a:t>
            </a:r>
            <a:r>
              <a:rPr lang="en-US" sz="3200" b="1" dirty="0">
                <a:solidFill>
                  <a:srgbClr val="0D80AC"/>
                </a:solidFill>
              </a:rPr>
              <a:t>qualities of effective </a:t>
            </a:r>
            <a:r>
              <a:rPr lang="en-US" sz="3200" b="1" dirty="0" smtClean="0">
                <a:solidFill>
                  <a:srgbClr val="0D80AC"/>
                </a:solidFill>
              </a:rPr>
              <a:t>groups</a:t>
            </a:r>
            <a:r>
              <a:rPr lang="en-US" sz="3200" b="1" dirty="0" smtClean="0">
                <a:solidFill>
                  <a:srgbClr val="0070C0"/>
                </a:solidFill>
              </a:rPr>
              <a:t> </a:t>
            </a:r>
            <a:r>
              <a:rPr lang="en-US" sz="3200" dirty="0" smtClean="0"/>
              <a:t>(</a:t>
            </a:r>
            <a:r>
              <a:rPr lang="en-US" sz="3200" dirty="0"/>
              <a:t>fostering a culture of trust, maintaining a clear focus, taking collective responsibility and data-informed decision-making).</a:t>
            </a:r>
          </a:p>
          <a:p>
            <a:pPr algn="ctr"/>
            <a:endParaRPr lang="en-US" sz="3200" dirty="0"/>
          </a:p>
          <a:p>
            <a:pPr algn="ctr"/>
            <a:endParaRPr lang="en-US" sz="3200" dirty="0"/>
          </a:p>
        </p:txBody>
      </p:sp>
      <p:pic>
        <p:nvPicPr>
          <p:cNvPr id="6" name="Picture 5"/>
          <p:cNvPicPr>
            <a:picLocks noChangeAspect="1"/>
          </p:cNvPicPr>
          <p:nvPr/>
        </p:nvPicPr>
        <p:blipFill>
          <a:blip r:embed="rId3"/>
          <a:stretch>
            <a:fillRect/>
          </a:stretch>
        </p:blipFill>
        <p:spPr>
          <a:xfrm>
            <a:off x="-13839" y="4866560"/>
            <a:ext cx="9157839" cy="1276479"/>
          </a:xfrm>
          <a:prstGeom prst="rect">
            <a:avLst/>
          </a:prstGeom>
        </p:spPr>
      </p:pic>
      <p:sp>
        <p:nvSpPr>
          <p:cNvPr id="8" name="TextBox 7"/>
          <p:cNvSpPr txBox="1"/>
          <p:nvPr/>
        </p:nvSpPr>
        <p:spPr>
          <a:xfrm>
            <a:off x="4769123" y="6333837"/>
            <a:ext cx="4624264" cy="276999"/>
          </a:xfrm>
          <a:prstGeom prst="rect">
            <a:avLst/>
          </a:prstGeom>
          <a:noFill/>
        </p:spPr>
        <p:txBody>
          <a:bodyPr wrap="square" rtlCol="0">
            <a:spAutoFit/>
          </a:bodyPr>
          <a:lstStyle/>
          <a:p>
            <a:pPr algn="ctr"/>
            <a:r>
              <a:rPr lang="en-US" sz="1200" b="1" dirty="0">
                <a:solidFill>
                  <a:schemeClr val="bg1"/>
                </a:solidFill>
              </a:rPr>
              <a:t>MNPS Collaborative Inquiry Community of Practice</a:t>
            </a:r>
          </a:p>
        </p:txBody>
      </p:sp>
      <p:sp>
        <p:nvSpPr>
          <p:cNvPr id="2" name="Title 1"/>
          <p:cNvSpPr>
            <a:spLocks noGrp="1"/>
          </p:cNvSpPr>
          <p:nvPr>
            <p:ph type="title"/>
          </p:nvPr>
        </p:nvSpPr>
        <p:spPr>
          <a:xfrm>
            <a:off x="-28418" y="253460"/>
            <a:ext cx="8681171" cy="857250"/>
          </a:xfrm>
        </p:spPr>
        <p:txBody>
          <a:bodyPr>
            <a:normAutofit/>
          </a:bodyPr>
          <a:lstStyle/>
          <a:p>
            <a:pPr algn="ctr"/>
            <a:r>
              <a:rPr lang="en-US" b="1" dirty="0">
                <a:solidFill>
                  <a:srgbClr val="0D80AC"/>
                </a:solidFill>
                <a:latin typeface="+mn-lt"/>
                <a:ea typeface="ＭＳ Ｐゴシック" panose="020B0600070205080204" pitchFamily="34" charset="-128"/>
              </a:rPr>
              <a:t>MNPS</a:t>
            </a:r>
            <a:r>
              <a:rPr lang="en-US" sz="2100" dirty="0">
                <a:solidFill>
                  <a:srgbClr val="0D80AC"/>
                </a:solidFill>
              </a:rPr>
              <a:t> </a:t>
            </a:r>
            <a:r>
              <a:rPr lang="en-US" b="1" dirty="0">
                <a:solidFill>
                  <a:srgbClr val="0D80AC"/>
                </a:solidFill>
                <a:latin typeface="+mn-lt"/>
                <a:ea typeface="ＭＳ Ｐゴシック" panose="020B0600070205080204" pitchFamily="34" charset="-128"/>
              </a:rPr>
              <a:t>Collaborative</a:t>
            </a:r>
            <a:r>
              <a:rPr lang="en-US" sz="2100" dirty="0">
                <a:solidFill>
                  <a:srgbClr val="0D80AC"/>
                </a:solidFill>
              </a:rPr>
              <a:t> </a:t>
            </a:r>
            <a:r>
              <a:rPr lang="en-US" b="1" dirty="0">
                <a:solidFill>
                  <a:srgbClr val="0D80AC"/>
                </a:solidFill>
                <a:latin typeface="+mn-lt"/>
                <a:ea typeface="ＭＳ Ｐゴシック" panose="020B0600070205080204" pitchFamily="34" charset="-128"/>
              </a:rPr>
              <a:t>Inquiry</a:t>
            </a:r>
          </a:p>
        </p:txBody>
      </p:sp>
    </p:spTree>
    <p:extLst>
      <p:ext uri="{BB962C8B-B14F-4D97-AF65-F5344CB8AC3E}">
        <p14:creationId xmlns:p14="http://schemas.microsoft.com/office/powerpoint/2010/main" val="19261348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7" name="Rectangle 2"/>
          <p:cNvSpPr>
            <a:spLocks noGrp="1" noChangeArrowheads="1"/>
          </p:cNvSpPr>
          <p:nvPr>
            <p:ph type="title"/>
          </p:nvPr>
        </p:nvSpPr>
        <p:spPr>
          <a:xfrm>
            <a:off x="17090" y="387187"/>
            <a:ext cx="6598828" cy="448573"/>
          </a:xfrm>
        </p:spPr>
        <p:txBody>
          <a:bodyPr>
            <a:noAutofit/>
          </a:bodyPr>
          <a:lstStyle/>
          <a:p>
            <a:r>
              <a:rPr lang="en-US" sz="4000" b="1" dirty="0">
                <a:solidFill>
                  <a:srgbClr val="0D80AC"/>
                </a:solidFill>
                <a:latin typeface="+mn-lt"/>
              </a:rPr>
              <a:t>Collaborative</a:t>
            </a:r>
            <a:r>
              <a:rPr lang="en-US" sz="4000" b="1" dirty="0" smtClean="0">
                <a:solidFill>
                  <a:srgbClr val="0D80AC"/>
                </a:solidFill>
                <a:latin typeface="+mn-lt"/>
                <a:ea typeface="ＭＳ Ｐゴシック" pitchFamily="-84" charset="-128"/>
                <a:cs typeface="ＭＳ Ｐゴシック" pitchFamily="-84" charset="-128"/>
              </a:rPr>
              <a:t> </a:t>
            </a:r>
            <a:r>
              <a:rPr lang="en-US" sz="4000" b="1" dirty="0" smtClean="0">
                <a:solidFill>
                  <a:srgbClr val="0D80AC"/>
                </a:solidFill>
                <a:latin typeface="+mn-lt"/>
                <a:ea typeface="ＭＳ Ｐゴシック" pitchFamily="-84" charset="-128"/>
                <a:cs typeface="ＭＳ Ｐゴシック" pitchFamily="-84" charset="-128"/>
              </a:rPr>
              <a:t>Inquiry Cycle</a:t>
            </a:r>
            <a:endParaRPr lang="en-US" sz="4000" b="1" dirty="0">
              <a:solidFill>
                <a:srgbClr val="0D80AC"/>
              </a:solidFill>
              <a:latin typeface="+mn-lt"/>
              <a:ea typeface="ＭＳ Ｐゴシック" pitchFamily="-84" charset="-128"/>
              <a:cs typeface="ＭＳ Ｐゴシック" pitchFamily="-84" charset="-128"/>
            </a:endParaRPr>
          </a:p>
        </p:txBody>
      </p:sp>
      <p:grpSp>
        <p:nvGrpSpPr>
          <p:cNvPr id="4" name="Group 3"/>
          <p:cNvGrpSpPr/>
          <p:nvPr/>
        </p:nvGrpSpPr>
        <p:grpSpPr>
          <a:xfrm>
            <a:off x="731519" y="1131570"/>
            <a:ext cx="7898131" cy="4914900"/>
            <a:chOff x="1152029" y="1780730"/>
            <a:chExt cx="6755035" cy="3819525"/>
          </a:xfrm>
        </p:grpSpPr>
        <p:sp>
          <p:nvSpPr>
            <p:cNvPr id="12" name="Oval 11"/>
            <p:cNvSpPr/>
            <p:nvPr/>
          </p:nvSpPr>
          <p:spPr>
            <a:xfrm>
              <a:off x="1893251" y="1780730"/>
              <a:ext cx="4086225" cy="3819525"/>
            </a:xfrm>
            <a:prstGeom prst="ellipse">
              <a:avLst/>
            </a:prstGeom>
            <a:solidFill>
              <a:schemeClr val="bg1"/>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6" name="Text Box 9"/>
            <p:cNvSpPr txBox="1">
              <a:spLocks noChangeArrowheads="1"/>
            </p:cNvSpPr>
            <p:nvPr/>
          </p:nvSpPr>
          <p:spPr bwMode="auto">
            <a:xfrm>
              <a:off x="4300375" y="1956138"/>
              <a:ext cx="3200399" cy="1038746"/>
            </a:xfrm>
            <a:prstGeom prst="rect">
              <a:avLst/>
            </a:prstGeom>
            <a:solidFill>
              <a:schemeClr val="bg1"/>
            </a:solidFill>
            <a:ln w="9525">
              <a:noFill/>
              <a:miter lim="800000"/>
              <a:headEnd/>
              <a:tailEnd/>
            </a:ln>
          </p:spPr>
          <p:txBody>
            <a:bodyPr wrap="square">
              <a:prstTxWarp prst="textNoShape">
                <a:avLst/>
              </a:prstTxWarp>
              <a:spAutoFit/>
            </a:bodyPr>
            <a:lstStyle/>
            <a:p>
              <a:pPr eaLnBrk="0" hangingPunct="0"/>
              <a:r>
                <a:rPr lang="en-US" sz="1500" b="1" dirty="0">
                  <a:latin typeface="Arial" pitchFamily="-84" charset="0"/>
                </a:rPr>
                <a:t>Activating and Engaging</a:t>
              </a:r>
            </a:p>
            <a:p>
              <a:pPr eaLnBrk="0" hangingPunct="0">
                <a:buClr>
                  <a:schemeClr val="accent2">
                    <a:lumMod val="75000"/>
                  </a:schemeClr>
                </a:buClr>
                <a:buFont typeface="Arial"/>
                <a:buChar char="•"/>
              </a:pPr>
              <a:r>
                <a:rPr lang="en-US" sz="1500" dirty="0">
                  <a:latin typeface="Arial" pitchFamily="-84" charset="0"/>
                </a:rPr>
                <a:t> </a:t>
              </a:r>
              <a:r>
                <a:rPr lang="en-US" sz="1050" dirty="0">
                  <a:latin typeface="Arial" pitchFamily="-84" charset="0"/>
                </a:rPr>
                <a:t>What assumptions do we bring?</a:t>
              </a:r>
            </a:p>
            <a:p>
              <a:pPr eaLnBrk="0" hangingPunct="0">
                <a:buClr>
                  <a:schemeClr val="accent2">
                    <a:lumMod val="75000"/>
                  </a:schemeClr>
                </a:buClr>
                <a:buFont typeface="Arial"/>
                <a:buChar char="•"/>
              </a:pPr>
              <a:r>
                <a:rPr lang="en-US" sz="1050" dirty="0">
                  <a:latin typeface="Arial" pitchFamily="-84" charset="0"/>
                </a:rPr>
                <a:t> What are some predictions we are making?</a:t>
              </a:r>
            </a:p>
            <a:p>
              <a:pPr eaLnBrk="0" hangingPunct="0">
                <a:buClr>
                  <a:schemeClr val="accent2">
                    <a:lumMod val="75000"/>
                  </a:schemeClr>
                </a:buClr>
                <a:buFont typeface="Arial"/>
                <a:buChar char="•"/>
              </a:pPr>
              <a:r>
                <a:rPr lang="en-US" sz="1050" dirty="0">
                  <a:latin typeface="Arial" pitchFamily="-84" charset="0"/>
                </a:rPr>
                <a:t> What questions are we asking?</a:t>
              </a:r>
            </a:p>
            <a:p>
              <a:pPr eaLnBrk="0" hangingPunct="0">
                <a:buClr>
                  <a:schemeClr val="accent2">
                    <a:lumMod val="75000"/>
                  </a:schemeClr>
                </a:buClr>
                <a:buFont typeface="Arial"/>
                <a:buChar char="•"/>
              </a:pPr>
              <a:r>
                <a:rPr lang="en-US" sz="1050" dirty="0">
                  <a:latin typeface="Arial" pitchFamily="-84" charset="0"/>
                </a:rPr>
                <a:t> What are some possibilities for learning?</a:t>
              </a:r>
            </a:p>
          </p:txBody>
        </p:sp>
        <p:sp>
          <p:nvSpPr>
            <p:cNvPr id="19" name="Text Box 9"/>
            <p:cNvSpPr txBox="1">
              <a:spLocks noChangeArrowheads="1"/>
            </p:cNvSpPr>
            <p:nvPr/>
          </p:nvSpPr>
          <p:spPr bwMode="auto">
            <a:xfrm>
              <a:off x="5230003" y="3971911"/>
              <a:ext cx="2677061" cy="1454244"/>
            </a:xfrm>
            <a:prstGeom prst="rect">
              <a:avLst/>
            </a:prstGeom>
            <a:solidFill>
              <a:schemeClr val="bg1"/>
            </a:solidFill>
            <a:ln w="9525">
              <a:noFill/>
              <a:miter lim="800000"/>
              <a:headEnd/>
              <a:tailEnd/>
            </a:ln>
          </p:spPr>
          <p:txBody>
            <a:bodyPr wrap="square">
              <a:prstTxWarp prst="textNoShape">
                <a:avLst/>
              </a:prstTxWarp>
              <a:spAutoFit/>
            </a:bodyPr>
            <a:lstStyle/>
            <a:p>
              <a:pPr eaLnBrk="0" hangingPunct="0"/>
              <a:r>
                <a:rPr lang="en-US" sz="1500" b="1" dirty="0">
                  <a:latin typeface="Arial" pitchFamily="-84" charset="0"/>
                </a:rPr>
                <a:t>Exploring and Discovering</a:t>
              </a:r>
            </a:p>
            <a:p>
              <a:pPr eaLnBrk="0" hangingPunct="0">
                <a:buClr>
                  <a:schemeClr val="accent2">
                    <a:lumMod val="75000"/>
                  </a:schemeClr>
                </a:buClr>
                <a:buFont typeface="Arial"/>
                <a:buChar char="•"/>
              </a:pPr>
              <a:r>
                <a:rPr lang="en-US" sz="1050" dirty="0">
                  <a:latin typeface="Arial" pitchFamily="-84" charset="0"/>
                </a:rPr>
                <a:t> What important points seem to pop out?</a:t>
              </a:r>
            </a:p>
            <a:p>
              <a:pPr eaLnBrk="0" hangingPunct="0">
                <a:buClr>
                  <a:schemeClr val="accent2">
                    <a:lumMod val="75000"/>
                  </a:schemeClr>
                </a:buClr>
                <a:buFont typeface="Arial"/>
                <a:buChar char="•"/>
              </a:pPr>
              <a:r>
                <a:rPr lang="en-US" sz="1050" dirty="0">
                  <a:latin typeface="Arial" pitchFamily="-84" charset="0"/>
                </a:rPr>
                <a:t> What patterns, categories, or trends are emerging?</a:t>
              </a:r>
            </a:p>
            <a:p>
              <a:pPr eaLnBrk="0" hangingPunct="0">
                <a:buClr>
                  <a:schemeClr val="accent2">
                    <a:lumMod val="75000"/>
                  </a:schemeClr>
                </a:buClr>
                <a:buFont typeface="Arial"/>
                <a:buChar char="•"/>
              </a:pPr>
              <a:r>
                <a:rPr lang="en-US" sz="1050" dirty="0">
                  <a:latin typeface="Arial" pitchFamily="-84" charset="0"/>
                </a:rPr>
                <a:t> What seems to be surprising or unexpected?</a:t>
              </a:r>
            </a:p>
            <a:p>
              <a:pPr eaLnBrk="0" hangingPunct="0">
                <a:buClr>
                  <a:schemeClr val="accent2">
                    <a:lumMod val="75000"/>
                  </a:schemeClr>
                </a:buClr>
                <a:buFont typeface="Arial"/>
                <a:buChar char="•"/>
              </a:pPr>
              <a:r>
                <a:rPr lang="en-US" sz="1050" dirty="0">
                  <a:latin typeface="Arial" pitchFamily="-84" charset="0"/>
                </a:rPr>
                <a:t> What are some ways we have not yet explored these data?</a:t>
              </a:r>
              <a:endParaRPr lang="en-US" sz="1050" dirty="0"/>
            </a:p>
          </p:txBody>
        </p:sp>
        <p:sp>
          <p:nvSpPr>
            <p:cNvPr id="20" name="Text Box 9"/>
            <p:cNvSpPr txBox="1">
              <a:spLocks noChangeArrowheads="1"/>
            </p:cNvSpPr>
            <p:nvPr/>
          </p:nvSpPr>
          <p:spPr bwMode="auto">
            <a:xfrm>
              <a:off x="1152029" y="2000710"/>
              <a:ext cx="2273540" cy="1938992"/>
            </a:xfrm>
            <a:prstGeom prst="rect">
              <a:avLst/>
            </a:prstGeom>
            <a:solidFill>
              <a:schemeClr val="bg1"/>
            </a:solidFill>
            <a:ln w="9525">
              <a:noFill/>
              <a:miter lim="800000"/>
              <a:headEnd/>
              <a:tailEnd/>
            </a:ln>
          </p:spPr>
          <p:txBody>
            <a:bodyPr wrap="square">
              <a:prstTxWarp prst="textNoShape">
                <a:avLst/>
              </a:prstTxWarp>
              <a:spAutoFit/>
            </a:bodyPr>
            <a:lstStyle/>
            <a:p>
              <a:pPr eaLnBrk="0" hangingPunct="0"/>
              <a:r>
                <a:rPr lang="en-US" b="1" dirty="0">
                  <a:latin typeface="Calibri" panose="020F0502020204030204" pitchFamily="34" charset="0"/>
                </a:rPr>
                <a:t>Organizing and Integrating</a:t>
              </a:r>
            </a:p>
            <a:p>
              <a:pPr marL="308610" indent="-257175" eaLnBrk="0" hangingPunct="0">
                <a:buClr>
                  <a:srgbClr val="8CC329"/>
                </a:buClr>
                <a:buFont typeface="Arial" panose="020B0604020202020204" pitchFamily="34" charset="0"/>
                <a:buChar char="•"/>
              </a:pPr>
              <a:r>
                <a:rPr lang="en-US" sz="1050" dirty="0">
                  <a:latin typeface="Calibri" panose="020F0502020204030204" pitchFamily="34" charset="0"/>
                </a:rPr>
                <a:t>What inferences, explanations, or conclusions might we draw?</a:t>
              </a:r>
            </a:p>
            <a:p>
              <a:pPr marL="308610" indent="-257175" eaLnBrk="0" hangingPunct="0">
                <a:buClr>
                  <a:srgbClr val="8CC329"/>
                </a:buClr>
                <a:buFont typeface="Arial" panose="020B0604020202020204" pitchFamily="34" charset="0"/>
                <a:buChar char="•"/>
              </a:pPr>
              <a:r>
                <a:rPr lang="en-US" sz="1050" dirty="0">
                  <a:latin typeface="Calibri" panose="020F0502020204030204" pitchFamily="34" charset="0"/>
                </a:rPr>
                <a:t>What additional data sources might verify our explanations?</a:t>
              </a:r>
            </a:p>
            <a:p>
              <a:pPr marL="308610" indent="-257175" eaLnBrk="0" hangingPunct="0">
                <a:buClr>
                  <a:srgbClr val="8CC329"/>
                </a:buClr>
                <a:buFont typeface="Arial" panose="020B0604020202020204" pitchFamily="34" charset="0"/>
                <a:buChar char="•"/>
              </a:pPr>
              <a:r>
                <a:rPr lang="en-US" sz="1050" dirty="0">
                  <a:latin typeface="Calibri" panose="020F0502020204030204" pitchFamily="34" charset="0"/>
                </a:rPr>
                <a:t>What solutions might we explore?</a:t>
              </a:r>
            </a:p>
            <a:p>
              <a:pPr marL="308610" indent="-257175" eaLnBrk="0" hangingPunct="0">
                <a:buClr>
                  <a:srgbClr val="8CC329"/>
                </a:buClr>
                <a:buFont typeface="Arial" panose="020B0604020202020204" pitchFamily="34" charset="0"/>
                <a:buChar char="•"/>
              </a:pPr>
              <a:r>
                <a:rPr lang="en-US" sz="1050" dirty="0">
                  <a:latin typeface="Calibri" panose="020F0502020204030204" pitchFamily="34" charset="0"/>
                </a:rPr>
                <a:t>What data will we need to guide implementation?</a:t>
              </a:r>
            </a:p>
          </p:txBody>
        </p:sp>
        <p:grpSp>
          <p:nvGrpSpPr>
            <p:cNvPr id="2" name="Group 14"/>
            <p:cNvGrpSpPr/>
            <p:nvPr/>
          </p:nvGrpSpPr>
          <p:grpSpPr>
            <a:xfrm>
              <a:off x="2482307" y="2514601"/>
              <a:ext cx="2668494" cy="2287190"/>
              <a:chOff x="2995208" y="1979613"/>
              <a:chExt cx="3557992" cy="3049587"/>
            </a:xfrm>
          </p:grpSpPr>
          <p:grpSp>
            <p:nvGrpSpPr>
              <p:cNvPr id="3" name="Group 12"/>
              <p:cNvGrpSpPr/>
              <p:nvPr/>
            </p:nvGrpSpPr>
            <p:grpSpPr>
              <a:xfrm>
                <a:off x="2995208" y="1979613"/>
                <a:ext cx="3557992" cy="3049587"/>
                <a:chOff x="2743200" y="1979613"/>
                <a:chExt cx="3557992" cy="3049587"/>
              </a:xfrm>
            </p:grpSpPr>
            <p:sp>
              <p:nvSpPr>
                <p:cNvPr id="193539" name="AutoShape 3"/>
                <p:cNvSpPr>
                  <a:spLocks noChangeArrowheads="1"/>
                </p:cNvSpPr>
                <p:nvPr/>
              </p:nvSpPr>
              <p:spPr bwMode="auto">
                <a:xfrm>
                  <a:off x="3124200" y="2209800"/>
                  <a:ext cx="3007659" cy="2514600"/>
                </a:xfrm>
                <a:prstGeom prst="triangle">
                  <a:avLst>
                    <a:gd name="adj" fmla="val 50000"/>
                  </a:avLst>
                </a:prstGeom>
                <a:solidFill>
                  <a:srgbClr val="007FAA"/>
                </a:solidFill>
                <a:ln w="28575">
                  <a:solidFill>
                    <a:schemeClr val="tx1"/>
                  </a:solidFill>
                  <a:miter lim="800000"/>
                  <a:headEnd/>
                  <a:tailEnd/>
                </a:ln>
              </p:spPr>
              <p:txBody>
                <a:bodyPr wrap="none" anchor="ctr">
                  <a:prstTxWarp prst="textNoShape">
                    <a:avLst/>
                  </a:prstTxWarp>
                </a:bodyPr>
                <a:lstStyle/>
                <a:p>
                  <a:endParaRPr lang="en-US" sz="1350" dirty="0"/>
                </a:p>
              </p:txBody>
            </p:sp>
            <p:sp>
              <p:nvSpPr>
                <p:cNvPr id="193540" name="Line 4"/>
                <p:cNvSpPr>
                  <a:spLocks noChangeShapeType="1"/>
                </p:cNvSpPr>
                <p:nvPr/>
              </p:nvSpPr>
              <p:spPr bwMode="auto">
                <a:xfrm flipH="1">
                  <a:off x="2743200" y="4724400"/>
                  <a:ext cx="381000" cy="0"/>
                </a:xfrm>
                <a:prstGeom prst="line">
                  <a:avLst/>
                </a:prstGeom>
                <a:noFill/>
                <a:ln w="28575">
                  <a:solidFill>
                    <a:schemeClr val="tx1"/>
                  </a:solidFill>
                  <a:miter lim="800000"/>
                  <a:headEnd/>
                  <a:tailEnd/>
                </a:ln>
              </p:spPr>
              <p:txBody>
                <a:bodyPr wrap="none">
                  <a:prstTxWarp prst="textNoShape">
                    <a:avLst/>
                  </a:prstTxWarp>
                </a:bodyPr>
                <a:lstStyle/>
                <a:p>
                  <a:endParaRPr lang="en-US" sz="1350" dirty="0"/>
                </a:p>
              </p:txBody>
            </p:sp>
            <p:sp>
              <p:nvSpPr>
                <p:cNvPr id="193541" name="Line 5"/>
                <p:cNvSpPr>
                  <a:spLocks noChangeShapeType="1"/>
                </p:cNvSpPr>
                <p:nvPr/>
              </p:nvSpPr>
              <p:spPr bwMode="auto">
                <a:xfrm>
                  <a:off x="6131859" y="4724400"/>
                  <a:ext cx="169333" cy="304800"/>
                </a:xfrm>
                <a:prstGeom prst="line">
                  <a:avLst/>
                </a:prstGeom>
                <a:noFill/>
                <a:ln w="28575">
                  <a:solidFill>
                    <a:schemeClr val="tx1"/>
                  </a:solidFill>
                  <a:miter lim="800000"/>
                  <a:headEnd/>
                  <a:tailEnd/>
                </a:ln>
              </p:spPr>
              <p:txBody>
                <a:bodyPr wrap="none">
                  <a:prstTxWarp prst="textNoShape">
                    <a:avLst/>
                  </a:prstTxWarp>
                </a:bodyPr>
                <a:lstStyle/>
                <a:p>
                  <a:endParaRPr lang="en-US" sz="1350" dirty="0"/>
                </a:p>
              </p:txBody>
            </p:sp>
            <p:sp>
              <p:nvSpPr>
                <p:cNvPr id="193543" name="Line 7"/>
                <p:cNvSpPr>
                  <a:spLocks noChangeShapeType="1"/>
                </p:cNvSpPr>
                <p:nvPr/>
              </p:nvSpPr>
              <p:spPr bwMode="auto">
                <a:xfrm flipV="1">
                  <a:off x="4585335" y="1979613"/>
                  <a:ext cx="179070" cy="298450"/>
                </a:xfrm>
                <a:prstGeom prst="line">
                  <a:avLst/>
                </a:prstGeom>
                <a:noFill/>
                <a:ln w="28575">
                  <a:solidFill>
                    <a:schemeClr val="tx1"/>
                  </a:solidFill>
                  <a:miter lim="800000"/>
                  <a:headEnd/>
                  <a:tailEnd/>
                </a:ln>
              </p:spPr>
              <p:txBody>
                <a:bodyPr wrap="none">
                  <a:prstTxWarp prst="textNoShape">
                    <a:avLst/>
                  </a:prstTxWarp>
                </a:bodyPr>
                <a:lstStyle/>
                <a:p>
                  <a:endParaRPr lang="en-US" sz="1350" baseline="-25000" dirty="0"/>
                </a:p>
              </p:txBody>
            </p:sp>
          </p:grpSp>
          <p:sp>
            <p:nvSpPr>
              <p:cNvPr id="193542" name="Text Box 6"/>
              <p:cNvSpPr txBox="1">
                <a:spLocks noChangeArrowheads="1"/>
              </p:cNvSpPr>
              <p:nvPr/>
            </p:nvSpPr>
            <p:spPr bwMode="auto">
              <a:xfrm>
                <a:off x="3962400" y="3041056"/>
                <a:ext cx="1752600" cy="1498880"/>
              </a:xfrm>
              <a:prstGeom prst="rect">
                <a:avLst/>
              </a:prstGeom>
              <a:noFill/>
              <a:ln w="9525">
                <a:noFill/>
                <a:miter lim="800000"/>
                <a:headEnd/>
                <a:tailEnd/>
              </a:ln>
            </p:spPr>
            <p:txBody>
              <a:bodyPr wrap="square">
                <a:prstTxWarp prst="textNoShape">
                  <a:avLst/>
                </a:prstTxWarp>
                <a:spAutoFit/>
              </a:bodyPr>
              <a:lstStyle/>
              <a:p>
                <a:pPr algn="ctr">
                  <a:spcBef>
                    <a:spcPct val="50000"/>
                  </a:spcBef>
                </a:pPr>
                <a:r>
                  <a:rPr lang="en-US" sz="1600" b="1" dirty="0">
                    <a:solidFill>
                      <a:schemeClr val="bg1"/>
                    </a:solidFill>
                  </a:rPr>
                  <a:t>Managing</a:t>
                </a:r>
              </a:p>
              <a:p>
                <a:pPr algn="ctr">
                  <a:spcBef>
                    <a:spcPct val="50000"/>
                  </a:spcBef>
                </a:pPr>
                <a:r>
                  <a:rPr lang="en-US" sz="1600" b="1" dirty="0">
                    <a:solidFill>
                      <a:schemeClr val="bg1"/>
                    </a:solidFill>
                  </a:rPr>
                  <a:t>Modeling</a:t>
                </a:r>
              </a:p>
              <a:p>
                <a:pPr algn="ctr">
                  <a:spcBef>
                    <a:spcPct val="50000"/>
                  </a:spcBef>
                </a:pPr>
                <a:r>
                  <a:rPr lang="en-US" sz="1600" b="1" dirty="0">
                    <a:solidFill>
                      <a:schemeClr val="bg1"/>
                    </a:solidFill>
                  </a:rPr>
                  <a:t>Mediating</a:t>
                </a:r>
              </a:p>
              <a:p>
                <a:pPr algn="ctr">
                  <a:spcBef>
                    <a:spcPct val="50000"/>
                  </a:spcBef>
                </a:pPr>
                <a:r>
                  <a:rPr lang="en-US" sz="1600" b="1" dirty="0">
                    <a:solidFill>
                      <a:schemeClr val="bg1"/>
                    </a:solidFill>
                  </a:rPr>
                  <a:t>Monitoring</a:t>
                </a:r>
              </a:p>
            </p:txBody>
          </p:sp>
        </p:grpSp>
      </p:grpSp>
      <p:sp>
        <p:nvSpPr>
          <p:cNvPr id="17" name="Text Box 9"/>
          <p:cNvSpPr txBox="1">
            <a:spLocks noChangeArrowheads="1"/>
          </p:cNvSpPr>
          <p:nvPr/>
        </p:nvSpPr>
        <p:spPr bwMode="auto">
          <a:xfrm>
            <a:off x="6615918" y="6357269"/>
            <a:ext cx="2379718" cy="276999"/>
          </a:xfrm>
          <a:prstGeom prst="rect">
            <a:avLst/>
          </a:prstGeom>
          <a:noFill/>
          <a:ln w="9525">
            <a:noFill/>
            <a:miter lim="800000"/>
            <a:headEnd/>
            <a:tailEnd/>
          </a:ln>
        </p:spPr>
        <p:txBody>
          <a:bodyPr wrap="square">
            <a:prstTxWarp prst="textNoShape">
              <a:avLst/>
            </a:prstTxWarp>
            <a:spAutoFit/>
          </a:bodyPr>
          <a:lstStyle/>
          <a:p>
            <a:pPr eaLnBrk="0" hangingPunct="0"/>
            <a:r>
              <a:rPr lang="en-US" sz="1200" b="1" dirty="0">
                <a:solidFill>
                  <a:schemeClr val="bg1"/>
                </a:solidFill>
              </a:rPr>
              <a:t>--Lipton, L. &amp; Wellman, B. (</a:t>
            </a:r>
            <a:r>
              <a:rPr lang="en-US" sz="1200" b="1" dirty="0" smtClean="0">
                <a:solidFill>
                  <a:schemeClr val="bg1"/>
                </a:solidFill>
              </a:rPr>
              <a:t>2012</a:t>
            </a:r>
            <a:endParaRPr lang="en-US" sz="1200" b="1" dirty="0">
              <a:solidFill>
                <a:schemeClr val="bg1"/>
              </a:solidFill>
            </a:endParaRPr>
          </a:p>
        </p:txBody>
      </p:sp>
    </p:spTree>
    <p:extLst>
      <p:ext uri="{BB962C8B-B14F-4D97-AF65-F5344CB8AC3E}">
        <p14:creationId xmlns:p14="http://schemas.microsoft.com/office/powerpoint/2010/main" val="161849347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65573"/>
            <a:ext cx="6414517" cy="1446550"/>
          </a:xfrm>
          <a:prstGeom prst="rect">
            <a:avLst/>
          </a:prstGeom>
        </p:spPr>
        <p:txBody>
          <a:bodyPr wrap="square">
            <a:spAutoFit/>
          </a:bodyPr>
          <a:lstStyle/>
          <a:p>
            <a:r>
              <a:rPr lang="en-US" sz="4400" b="1" dirty="0" smtClean="0">
                <a:solidFill>
                  <a:srgbClr val="0D80AC"/>
                </a:solidFill>
                <a:ea typeface="ＭＳ Ｐゴシック" panose="020B0600070205080204" pitchFamily="34" charset="-128"/>
                <a:cs typeface="+mj-cs"/>
              </a:rPr>
              <a:t>Calibrating Activity—Making Observations</a:t>
            </a:r>
            <a:endParaRPr lang="en-US" sz="4400" b="1" dirty="0">
              <a:solidFill>
                <a:srgbClr val="0D80AC"/>
              </a:solidFill>
              <a:ea typeface="ＭＳ Ｐゴシック" panose="020B0600070205080204" pitchFamily="34" charset="-128"/>
              <a:cs typeface="+mj-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27193" y="2651932"/>
            <a:ext cx="3640667" cy="27305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594184" y="2687786"/>
            <a:ext cx="3640667" cy="2730500"/>
          </a:xfrm>
          <a:prstGeom prst="rect">
            <a:avLst/>
          </a:prstGeom>
        </p:spPr>
      </p:pic>
    </p:spTree>
    <p:extLst>
      <p:ext uri="{BB962C8B-B14F-4D97-AF65-F5344CB8AC3E}">
        <p14:creationId xmlns:p14="http://schemas.microsoft.com/office/powerpoint/2010/main" val="1490588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43273"/>
            <a:ext cx="7333129" cy="1446550"/>
          </a:xfrm>
          <a:prstGeom prst="rect">
            <a:avLst/>
          </a:prstGeom>
        </p:spPr>
        <p:txBody>
          <a:bodyPr wrap="square">
            <a:spAutoFit/>
          </a:bodyPr>
          <a:lstStyle/>
          <a:p>
            <a:r>
              <a:rPr lang="en-US" sz="4400" b="1" dirty="0">
                <a:solidFill>
                  <a:srgbClr val="007FAA"/>
                </a:solidFill>
                <a:ea typeface="ＭＳ Ｐゴシック" panose="020B0600070205080204" pitchFamily="34" charset="-128"/>
                <a:cs typeface="+mj-cs"/>
              </a:rPr>
              <a:t>Exploring and </a:t>
            </a:r>
            <a:r>
              <a:rPr lang="en-US" sz="4400" b="1" dirty="0" smtClean="0">
                <a:solidFill>
                  <a:srgbClr val="007FAA"/>
                </a:solidFill>
                <a:ea typeface="ＭＳ Ｐゴシック" panose="020B0600070205080204" pitchFamily="34" charset="-128"/>
                <a:cs typeface="+mj-cs"/>
              </a:rPr>
              <a:t>Discovering—Data Dive</a:t>
            </a:r>
            <a:endParaRPr lang="en-US" sz="4400" b="1" dirty="0">
              <a:solidFill>
                <a:srgbClr val="007FAA"/>
              </a:solidFill>
              <a:ea typeface="ＭＳ Ｐゴシック" panose="020B0600070205080204" pitchFamily="34" charset="-128"/>
              <a:cs typeface="+mj-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9244" y="1789823"/>
            <a:ext cx="1076121" cy="727222"/>
          </a:xfrm>
          <a:prstGeom prst="rect">
            <a:avLst/>
          </a:prstGeom>
        </p:spPr>
      </p:pic>
      <p:pic>
        <p:nvPicPr>
          <p:cNvPr id="8" name="Picture 7"/>
          <p:cNvPicPr>
            <a:picLocks noChangeAspect="1"/>
          </p:cNvPicPr>
          <p:nvPr/>
        </p:nvPicPr>
        <p:blipFill>
          <a:blip r:embed="rId4">
            <a:clrChange>
              <a:clrFrom>
                <a:srgbClr val="FFFFFF"/>
              </a:clrFrom>
              <a:clrTo>
                <a:srgbClr val="FFFFFF">
                  <a:alpha val="0"/>
                </a:srgbClr>
              </a:clrTo>
            </a:clrChange>
          </a:blip>
          <a:stretch>
            <a:fillRect/>
          </a:stretch>
        </p:blipFill>
        <p:spPr>
          <a:xfrm rot="20733151">
            <a:off x="4904746" y="985200"/>
            <a:ext cx="4282313" cy="2860365"/>
          </a:xfrm>
          <a:prstGeom prst="rect">
            <a:avLst/>
          </a:prstGeom>
        </p:spPr>
      </p:pic>
      <p:sp>
        <p:nvSpPr>
          <p:cNvPr id="5" name="TextBox 4"/>
          <p:cNvSpPr txBox="1"/>
          <p:nvPr/>
        </p:nvSpPr>
        <p:spPr>
          <a:xfrm>
            <a:off x="535646" y="1798966"/>
            <a:ext cx="4580697" cy="1569660"/>
          </a:xfrm>
          <a:prstGeom prst="rect">
            <a:avLst/>
          </a:prstGeom>
          <a:noFill/>
        </p:spPr>
        <p:txBody>
          <a:bodyPr wrap="square" rtlCol="0">
            <a:spAutoFit/>
          </a:bodyPr>
          <a:lstStyle/>
          <a:p>
            <a:r>
              <a:rPr lang="en-US" sz="3200" dirty="0" smtClean="0"/>
              <a:t>School Dashboard</a:t>
            </a:r>
          </a:p>
          <a:p>
            <a:r>
              <a:rPr lang="en-US" sz="3200" dirty="0" smtClean="0"/>
              <a:t>MNPS KPIs</a:t>
            </a:r>
          </a:p>
          <a:p>
            <a:r>
              <a:rPr lang="en-US" sz="3200" dirty="0" smtClean="0"/>
              <a:t>NAZA Youth Asset Survey</a:t>
            </a:r>
            <a:endParaRPr lang="en-US" sz="3200" dirty="0"/>
          </a:p>
        </p:txBody>
      </p:sp>
      <p:pic>
        <p:nvPicPr>
          <p:cNvPr id="6" name="Picture 5"/>
          <p:cNvPicPr>
            <a:picLocks noChangeAspect="1"/>
          </p:cNvPicPr>
          <p:nvPr/>
        </p:nvPicPr>
        <p:blipFill>
          <a:blip r:embed="rId5"/>
          <a:stretch>
            <a:fillRect/>
          </a:stretch>
        </p:blipFill>
        <p:spPr>
          <a:xfrm>
            <a:off x="216340" y="3563299"/>
            <a:ext cx="3450224" cy="2431821"/>
          </a:xfrm>
          <a:prstGeom prst="rect">
            <a:avLst/>
          </a:prstGeom>
        </p:spPr>
      </p:pic>
      <p:pic>
        <p:nvPicPr>
          <p:cNvPr id="9" name="Picture 8"/>
          <p:cNvPicPr>
            <a:picLocks noChangeAspect="1"/>
          </p:cNvPicPr>
          <p:nvPr/>
        </p:nvPicPr>
        <p:blipFill>
          <a:blip r:embed="rId6"/>
          <a:stretch>
            <a:fillRect/>
          </a:stretch>
        </p:blipFill>
        <p:spPr>
          <a:xfrm rot="534405">
            <a:off x="4635277" y="3335602"/>
            <a:ext cx="3463315" cy="2641511"/>
          </a:xfrm>
          <a:prstGeom prst="rect">
            <a:avLst/>
          </a:prstGeom>
        </p:spPr>
      </p:pic>
    </p:spTree>
    <p:extLst>
      <p:ext uri="{BB962C8B-B14F-4D97-AF65-F5344CB8AC3E}">
        <p14:creationId xmlns:p14="http://schemas.microsoft.com/office/powerpoint/2010/main" val="7888603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7" name="Rectangle 2"/>
          <p:cNvSpPr>
            <a:spLocks noGrp="1" noChangeArrowheads="1"/>
          </p:cNvSpPr>
          <p:nvPr>
            <p:ph type="title"/>
          </p:nvPr>
        </p:nvSpPr>
        <p:spPr>
          <a:xfrm>
            <a:off x="17090" y="387187"/>
            <a:ext cx="6598828" cy="448573"/>
          </a:xfrm>
        </p:spPr>
        <p:txBody>
          <a:bodyPr>
            <a:noAutofit/>
          </a:bodyPr>
          <a:lstStyle/>
          <a:p>
            <a:r>
              <a:rPr lang="en-US" sz="4000" b="1" dirty="0">
                <a:solidFill>
                  <a:srgbClr val="0D80AC"/>
                </a:solidFill>
                <a:latin typeface="+mn-lt"/>
              </a:rPr>
              <a:t>Collaborative</a:t>
            </a:r>
            <a:r>
              <a:rPr lang="en-US" sz="4000" b="1" dirty="0" smtClean="0">
                <a:solidFill>
                  <a:srgbClr val="0D80AC"/>
                </a:solidFill>
                <a:latin typeface="+mn-lt"/>
                <a:ea typeface="ＭＳ Ｐゴシック" pitchFamily="-84" charset="-128"/>
                <a:cs typeface="ＭＳ Ｐゴシック" pitchFamily="-84" charset="-128"/>
              </a:rPr>
              <a:t> </a:t>
            </a:r>
            <a:r>
              <a:rPr lang="en-US" sz="4000" b="1" dirty="0">
                <a:solidFill>
                  <a:srgbClr val="0D80AC"/>
                </a:solidFill>
                <a:latin typeface="+mn-lt"/>
                <a:ea typeface="ＭＳ Ｐゴシック" pitchFamily="-84" charset="-128"/>
                <a:cs typeface="ＭＳ Ｐゴシック" pitchFamily="-84" charset="-128"/>
              </a:rPr>
              <a:t>L</a:t>
            </a:r>
            <a:r>
              <a:rPr lang="en-US" sz="4000" b="1" dirty="0" smtClean="0">
                <a:solidFill>
                  <a:srgbClr val="0D80AC"/>
                </a:solidFill>
                <a:latin typeface="+mn-lt"/>
                <a:ea typeface="ＭＳ Ｐゴシック" pitchFamily="-84" charset="-128"/>
                <a:cs typeface="ＭＳ Ｐゴシック" pitchFamily="-84" charset="-128"/>
              </a:rPr>
              <a:t>earning Cycle</a:t>
            </a:r>
            <a:endParaRPr lang="en-US" sz="4000" b="1" dirty="0">
              <a:solidFill>
                <a:srgbClr val="0D80AC"/>
              </a:solidFill>
              <a:latin typeface="+mn-lt"/>
              <a:ea typeface="ＭＳ Ｐゴシック" pitchFamily="-84" charset="-128"/>
              <a:cs typeface="ＭＳ Ｐゴシック" pitchFamily="-84" charset="-128"/>
            </a:endParaRPr>
          </a:p>
        </p:txBody>
      </p:sp>
      <p:grpSp>
        <p:nvGrpSpPr>
          <p:cNvPr id="4" name="Group 3"/>
          <p:cNvGrpSpPr/>
          <p:nvPr/>
        </p:nvGrpSpPr>
        <p:grpSpPr>
          <a:xfrm>
            <a:off x="1403299" y="1139064"/>
            <a:ext cx="7031478" cy="4914900"/>
            <a:chOff x="1893251" y="1780730"/>
            <a:chExt cx="6013813" cy="3819525"/>
          </a:xfrm>
        </p:grpSpPr>
        <p:sp>
          <p:nvSpPr>
            <p:cNvPr id="12" name="Oval 11"/>
            <p:cNvSpPr/>
            <p:nvPr/>
          </p:nvSpPr>
          <p:spPr>
            <a:xfrm>
              <a:off x="1893251" y="1780730"/>
              <a:ext cx="4086225" cy="3819525"/>
            </a:xfrm>
            <a:prstGeom prst="ellipse">
              <a:avLst/>
            </a:prstGeom>
            <a:solidFill>
              <a:schemeClr val="bg1"/>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6" name="Text Box 9"/>
            <p:cNvSpPr txBox="1">
              <a:spLocks noChangeArrowheads="1"/>
            </p:cNvSpPr>
            <p:nvPr/>
          </p:nvSpPr>
          <p:spPr bwMode="auto">
            <a:xfrm>
              <a:off x="4300375" y="1956138"/>
              <a:ext cx="3200399" cy="430529"/>
            </a:xfrm>
            <a:prstGeom prst="rect">
              <a:avLst/>
            </a:prstGeom>
            <a:solidFill>
              <a:schemeClr val="bg1"/>
            </a:solidFill>
            <a:ln w="9525">
              <a:noFill/>
              <a:miter lim="800000"/>
              <a:headEnd/>
              <a:tailEnd/>
            </a:ln>
          </p:spPr>
          <p:txBody>
            <a:bodyPr wrap="square">
              <a:prstTxWarp prst="textNoShape">
                <a:avLst/>
              </a:prstTxWarp>
              <a:spAutoFit/>
            </a:bodyPr>
            <a:lstStyle/>
            <a:p>
              <a:pPr eaLnBrk="0" hangingPunct="0"/>
              <a:r>
                <a:rPr lang="en-US" sz="1500" b="1" dirty="0">
                  <a:latin typeface="Arial" pitchFamily="-84" charset="0"/>
                </a:rPr>
                <a:t>Activating and Engaging</a:t>
              </a:r>
            </a:p>
            <a:p>
              <a:pPr eaLnBrk="0" hangingPunct="0">
                <a:buClr>
                  <a:schemeClr val="accent2">
                    <a:lumMod val="75000"/>
                  </a:schemeClr>
                </a:buClr>
                <a:buFont typeface="Arial"/>
                <a:buChar char="•"/>
              </a:pPr>
              <a:r>
                <a:rPr lang="en-US" sz="1500" dirty="0">
                  <a:latin typeface="Arial" pitchFamily="-84" charset="0"/>
                </a:rPr>
                <a:t> </a:t>
              </a:r>
              <a:r>
                <a:rPr lang="en-US" sz="1050" dirty="0">
                  <a:latin typeface="Arial" pitchFamily="-84" charset="0"/>
                </a:rPr>
                <a:t>What assumptions do we bring</a:t>
              </a:r>
              <a:r>
                <a:rPr lang="en-US" sz="1050" dirty="0" smtClean="0">
                  <a:latin typeface="Arial" pitchFamily="-84" charset="0"/>
                </a:rPr>
                <a:t>?</a:t>
              </a:r>
              <a:endParaRPr lang="en-US" sz="1050" dirty="0">
                <a:latin typeface="Arial" pitchFamily="-84" charset="0"/>
              </a:endParaRPr>
            </a:p>
          </p:txBody>
        </p:sp>
        <p:sp>
          <p:nvSpPr>
            <p:cNvPr id="19" name="Text Box 9"/>
            <p:cNvSpPr txBox="1">
              <a:spLocks noChangeArrowheads="1"/>
            </p:cNvSpPr>
            <p:nvPr/>
          </p:nvSpPr>
          <p:spPr bwMode="auto">
            <a:xfrm>
              <a:off x="5230003" y="3971911"/>
              <a:ext cx="2677061" cy="251142"/>
            </a:xfrm>
            <a:prstGeom prst="rect">
              <a:avLst/>
            </a:prstGeom>
            <a:solidFill>
              <a:schemeClr val="bg1"/>
            </a:solidFill>
            <a:ln w="9525">
              <a:noFill/>
              <a:miter lim="800000"/>
              <a:headEnd/>
              <a:tailEnd/>
            </a:ln>
          </p:spPr>
          <p:txBody>
            <a:bodyPr wrap="square">
              <a:prstTxWarp prst="textNoShape">
                <a:avLst/>
              </a:prstTxWarp>
              <a:spAutoFit/>
            </a:bodyPr>
            <a:lstStyle/>
            <a:p>
              <a:pPr eaLnBrk="0" hangingPunct="0"/>
              <a:r>
                <a:rPr lang="en-US" sz="1500" b="1" dirty="0">
                  <a:latin typeface="Arial" pitchFamily="-84" charset="0"/>
                </a:rPr>
                <a:t>Exploring and </a:t>
              </a:r>
              <a:r>
                <a:rPr lang="en-US" sz="1500" b="1" dirty="0" smtClean="0">
                  <a:latin typeface="Arial" pitchFamily="-84" charset="0"/>
                </a:rPr>
                <a:t>Discovering</a:t>
              </a:r>
              <a:endParaRPr lang="en-US" sz="1500" b="1" dirty="0">
                <a:latin typeface="Arial" pitchFamily="-84" charset="0"/>
              </a:endParaRPr>
            </a:p>
          </p:txBody>
        </p:sp>
        <p:grpSp>
          <p:nvGrpSpPr>
            <p:cNvPr id="2" name="Group 14"/>
            <p:cNvGrpSpPr/>
            <p:nvPr/>
          </p:nvGrpSpPr>
          <p:grpSpPr>
            <a:xfrm>
              <a:off x="2482307" y="2514601"/>
              <a:ext cx="2668494" cy="2287190"/>
              <a:chOff x="2995208" y="1979613"/>
              <a:chExt cx="3557992" cy="3049587"/>
            </a:xfrm>
          </p:grpSpPr>
          <p:grpSp>
            <p:nvGrpSpPr>
              <p:cNvPr id="3" name="Group 12"/>
              <p:cNvGrpSpPr/>
              <p:nvPr/>
            </p:nvGrpSpPr>
            <p:grpSpPr>
              <a:xfrm>
                <a:off x="2995208" y="1979613"/>
                <a:ext cx="3557992" cy="3049587"/>
                <a:chOff x="2743200" y="1979613"/>
                <a:chExt cx="3557992" cy="3049587"/>
              </a:xfrm>
            </p:grpSpPr>
            <p:sp>
              <p:nvSpPr>
                <p:cNvPr id="193539" name="AutoShape 3"/>
                <p:cNvSpPr>
                  <a:spLocks noChangeArrowheads="1"/>
                </p:cNvSpPr>
                <p:nvPr/>
              </p:nvSpPr>
              <p:spPr bwMode="auto">
                <a:xfrm>
                  <a:off x="3124200" y="2209800"/>
                  <a:ext cx="3007659" cy="2514600"/>
                </a:xfrm>
                <a:prstGeom prst="triangle">
                  <a:avLst>
                    <a:gd name="adj" fmla="val 50000"/>
                  </a:avLst>
                </a:prstGeom>
                <a:solidFill>
                  <a:srgbClr val="007FAA"/>
                </a:solidFill>
                <a:ln w="28575">
                  <a:solidFill>
                    <a:schemeClr val="tx1"/>
                  </a:solidFill>
                  <a:miter lim="800000"/>
                  <a:headEnd/>
                  <a:tailEnd/>
                </a:ln>
              </p:spPr>
              <p:txBody>
                <a:bodyPr wrap="none" anchor="ctr">
                  <a:prstTxWarp prst="textNoShape">
                    <a:avLst/>
                  </a:prstTxWarp>
                </a:bodyPr>
                <a:lstStyle/>
                <a:p>
                  <a:endParaRPr lang="en-US" sz="1350" dirty="0"/>
                </a:p>
              </p:txBody>
            </p:sp>
            <p:sp>
              <p:nvSpPr>
                <p:cNvPr id="193540" name="Line 4"/>
                <p:cNvSpPr>
                  <a:spLocks noChangeShapeType="1"/>
                </p:cNvSpPr>
                <p:nvPr/>
              </p:nvSpPr>
              <p:spPr bwMode="auto">
                <a:xfrm flipH="1">
                  <a:off x="2743200" y="4724400"/>
                  <a:ext cx="381000" cy="0"/>
                </a:xfrm>
                <a:prstGeom prst="line">
                  <a:avLst/>
                </a:prstGeom>
                <a:noFill/>
                <a:ln w="28575">
                  <a:solidFill>
                    <a:schemeClr val="tx1"/>
                  </a:solidFill>
                  <a:miter lim="800000"/>
                  <a:headEnd/>
                  <a:tailEnd/>
                </a:ln>
              </p:spPr>
              <p:txBody>
                <a:bodyPr wrap="none">
                  <a:prstTxWarp prst="textNoShape">
                    <a:avLst/>
                  </a:prstTxWarp>
                </a:bodyPr>
                <a:lstStyle/>
                <a:p>
                  <a:endParaRPr lang="en-US" sz="1350" dirty="0"/>
                </a:p>
              </p:txBody>
            </p:sp>
            <p:sp>
              <p:nvSpPr>
                <p:cNvPr id="193541" name="Line 5"/>
                <p:cNvSpPr>
                  <a:spLocks noChangeShapeType="1"/>
                </p:cNvSpPr>
                <p:nvPr/>
              </p:nvSpPr>
              <p:spPr bwMode="auto">
                <a:xfrm>
                  <a:off x="6131859" y="4724400"/>
                  <a:ext cx="169333" cy="304800"/>
                </a:xfrm>
                <a:prstGeom prst="line">
                  <a:avLst/>
                </a:prstGeom>
                <a:noFill/>
                <a:ln w="28575">
                  <a:solidFill>
                    <a:schemeClr val="tx1"/>
                  </a:solidFill>
                  <a:miter lim="800000"/>
                  <a:headEnd/>
                  <a:tailEnd/>
                </a:ln>
              </p:spPr>
              <p:txBody>
                <a:bodyPr wrap="none">
                  <a:prstTxWarp prst="textNoShape">
                    <a:avLst/>
                  </a:prstTxWarp>
                </a:bodyPr>
                <a:lstStyle/>
                <a:p>
                  <a:endParaRPr lang="en-US" sz="1350" dirty="0"/>
                </a:p>
              </p:txBody>
            </p:sp>
            <p:sp>
              <p:nvSpPr>
                <p:cNvPr id="193543" name="Line 7"/>
                <p:cNvSpPr>
                  <a:spLocks noChangeShapeType="1"/>
                </p:cNvSpPr>
                <p:nvPr/>
              </p:nvSpPr>
              <p:spPr bwMode="auto">
                <a:xfrm flipV="1">
                  <a:off x="4585335" y="1979613"/>
                  <a:ext cx="179070" cy="298450"/>
                </a:xfrm>
                <a:prstGeom prst="line">
                  <a:avLst/>
                </a:prstGeom>
                <a:noFill/>
                <a:ln w="28575">
                  <a:solidFill>
                    <a:schemeClr val="tx1"/>
                  </a:solidFill>
                  <a:miter lim="800000"/>
                  <a:headEnd/>
                  <a:tailEnd/>
                </a:ln>
              </p:spPr>
              <p:txBody>
                <a:bodyPr wrap="none">
                  <a:prstTxWarp prst="textNoShape">
                    <a:avLst/>
                  </a:prstTxWarp>
                </a:bodyPr>
                <a:lstStyle/>
                <a:p>
                  <a:endParaRPr lang="en-US" sz="1350" baseline="-25000" dirty="0"/>
                </a:p>
              </p:txBody>
            </p:sp>
          </p:grpSp>
          <p:sp>
            <p:nvSpPr>
              <p:cNvPr id="193542" name="Text Box 6"/>
              <p:cNvSpPr txBox="1">
                <a:spLocks noChangeArrowheads="1"/>
              </p:cNvSpPr>
              <p:nvPr/>
            </p:nvSpPr>
            <p:spPr bwMode="auto">
              <a:xfrm>
                <a:off x="3962400" y="3041056"/>
                <a:ext cx="1752600" cy="1498880"/>
              </a:xfrm>
              <a:prstGeom prst="rect">
                <a:avLst/>
              </a:prstGeom>
              <a:noFill/>
              <a:ln w="9525">
                <a:noFill/>
                <a:miter lim="800000"/>
                <a:headEnd/>
                <a:tailEnd/>
              </a:ln>
            </p:spPr>
            <p:txBody>
              <a:bodyPr wrap="square">
                <a:prstTxWarp prst="textNoShape">
                  <a:avLst/>
                </a:prstTxWarp>
                <a:spAutoFit/>
              </a:bodyPr>
              <a:lstStyle/>
              <a:p>
                <a:pPr algn="ctr">
                  <a:spcBef>
                    <a:spcPct val="50000"/>
                  </a:spcBef>
                </a:pPr>
                <a:r>
                  <a:rPr lang="en-US" sz="1600" b="1" dirty="0">
                    <a:solidFill>
                      <a:schemeClr val="bg1"/>
                    </a:solidFill>
                  </a:rPr>
                  <a:t>Managing</a:t>
                </a:r>
              </a:p>
              <a:p>
                <a:pPr algn="ctr">
                  <a:spcBef>
                    <a:spcPct val="50000"/>
                  </a:spcBef>
                </a:pPr>
                <a:r>
                  <a:rPr lang="en-US" sz="1600" b="1" dirty="0">
                    <a:solidFill>
                      <a:schemeClr val="bg1"/>
                    </a:solidFill>
                  </a:rPr>
                  <a:t>Modeling</a:t>
                </a:r>
              </a:p>
              <a:p>
                <a:pPr algn="ctr">
                  <a:spcBef>
                    <a:spcPct val="50000"/>
                  </a:spcBef>
                </a:pPr>
                <a:r>
                  <a:rPr lang="en-US" sz="1600" b="1" dirty="0">
                    <a:solidFill>
                      <a:schemeClr val="bg1"/>
                    </a:solidFill>
                  </a:rPr>
                  <a:t>Mediating</a:t>
                </a:r>
              </a:p>
              <a:p>
                <a:pPr algn="ctr">
                  <a:spcBef>
                    <a:spcPct val="50000"/>
                  </a:spcBef>
                </a:pPr>
                <a:r>
                  <a:rPr lang="en-US" sz="1600" b="1" dirty="0">
                    <a:solidFill>
                      <a:schemeClr val="bg1"/>
                    </a:solidFill>
                  </a:rPr>
                  <a:t>Monitoring</a:t>
                </a:r>
              </a:p>
            </p:txBody>
          </p:sp>
        </p:grpSp>
      </p:grpSp>
      <p:sp>
        <p:nvSpPr>
          <p:cNvPr id="5" name="7-Point Star 4"/>
          <p:cNvSpPr/>
          <p:nvPr/>
        </p:nvSpPr>
        <p:spPr>
          <a:xfrm>
            <a:off x="261135" y="1057910"/>
            <a:ext cx="2578309" cy="1476719"/>
          </a:xfrm>
          <a:prstGeom prst="star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Box 9"/>
          <p:cNvSpPr txBox="1">
            <a:spLocks noChangeArrowheads="1"/>
          </p:cNvSpPr>
          <p:nvPr/>
        </p:nvSpPr>
        <p:spPr bwMode="auto">
          <a:xfrm>
            <a:off x="6615918" y="6339340"/>
            <a:ext cx="2379718" cy="276999"/>
          </a:xfrm>
          <a:prstGeom prst="rect">
            <a:avLst/>
          </a:prstGeom>
          <a:noFill/>
          <a:ln w="9525">
            <a:noFill/>
            <a:miter lim="800000"/>
            <a:headEnd/>
            <a:tailEnd/>
          </a:ln>
        </p:spPr>
        <p:txBody>
          <a:bodyPr wrap="square">
            <a:prstTxWarp prst="textNoShape">
              <a:avLst/>
            </a:prstTxWarp>
            <a:spAutoFit/>
          </a:bodyPr>
          <a:lstStyle/>
          <a:p>
            <a:pPr eaLnBrk="0" hangingPunct="0"/>
            <a:r>
              <a:rPr lang="en-US" sz="1200" b="1" dirty="0">
                <a:solidFill>
                  <a:schemeClr val="bg1"/>
                </a:solidFill>
              </a:rPr>
              <a:t>--Lipton, L. &amp; Wellman, B. (</a:t>
            </a:r>
            <a:r>
              <a:rPr lang="en-US" sz="1200" b="1" dirty="0" smtClean="0">
                <a:solidFill>
                  <a:schemeClr val="bg1"/>
                </a:solidFill>
              </a:rPr>
              <a:t>2012</a:t>
            </a:r>
            <a:endParaRPr lang="en-US" sz="1200" b="1" dirty="0">
              <a:solidFill>
                <a:schemeClr val="bg1"/>
              </a:solidFill>
            </a:endParaRPr>
          </a:p>
        </p:txBody>
      </p:sp>
      <p:sp>
        <p:nvSpPr>
          <p:cNvPr id="18" name="Text Box 9"/>
          <p:cNvSpPr txBox="1">
            <a:spLocks noChangeArrowheads="1"/>
          </p:cNvSpPr>
          <p:nvPr/>
        </p:nvSpPr>
        <p:spPr bwMode="auto">
          <a:xfrm>
            <a:off x="780456" y="1428659"/>
            <a:ext cx="1555389" cy="923330"/>
          </a:xfrm>
          <a:prstGeom prst="rect">
            <a:avLst/>
          </a:prstGeom>
          <a:noFill/>
          <a:ln w="9525">
            <a:noFill/>
            <a:miter lim="800000"/>
            <a:headEnd/>
            <a:tailEnd/>
          </a:ln>
        </p:spPr>
        <p:txBody>
          <a:bodyPr wrap="square">
            <a:prstTxWarp prst="textNoShape">
              <a:avLst/>
            </a:prstTxWarp>
            <a:spAutoFit/>
          </a:bodyPr>
          <a:lstStyle/>
          <a:p>
            <a:pPr algn="ctr" eaLnBrk="0" hangingPunct="0"/>
            <a:r>
              <a:rPr lang="en-US" b="1" dirty="0">
                <a:latin typeface="Calibri" panose="020F0502020204030204" pitchFamily="34" charset="0"/>
              </a:rPr>
              <a:t>Organizing and </a:t>
            </a:r>
            <a:r>
              <a:rPr lang="en-US" b="1" dirty="0" smtClean="0">
                <a:latin typeface="Calibri" panose="020F0502020204030204" pitchFamily="34" charset="0"/>
              </a:rPr>
              <a:t>Integrating</a:t>
            </a:r>
            <a:endParaRPr lang="en-US" b="1" dirty="0">
              <a:latin typeface="Calibri" panose="020F0502020204030204" pitchFamily="34" charset="0"/>
            </a:endParaRPr>
          </a:p>
        </p:txBody>
      </p:sp>
      <p:sp>
        <p:nvSpPr>
          <p:cNvPr id="6" name="Rectangle 5"/>
          <p:cNvSpPr/>
          <p:nvPr/>
        </p:nvSpPr>
        <p:spPr>
          <a:xfrm>
            <a:off x="4217760" y="1723869"/>
            <a:ext cx="2272981" cy="1949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359823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884"/>
            <a:ext cx="7075082" cy="1143000"/>
          </a:xfrm>
        </p:spPr>
        <p:txBody>
          <a:bodyPr>
            <a:normAutofit/>
          </a:bodyPr>
          <a:lstStyle/>
          <a:p>
            <a:pPr algn="l"/>
            <a:r>
              <a:rPr lang="en-US" sz="4400" b="1" dirty="0" smtClean="0">
                <a:solidFill>
                  <a:srgbClr val="0D80AC"/>
                </a:solidFill>
                <a:latin typeface="+mn-lt"/>
              </a:rPr>
              <a:t>Next Steps Commitments</a:t>
            </a:r>
            <a:endParaRPr lang="en-US" sz="4400" b="1" dirty="0">
              <a:solidFill>
                <a:srgbClr val="0D80AC"/>
              </a:solidFill>
              <a:latin typeface="+mn-lt"/>
            </a:endParaRPr>
          </a:p>
        </p:txBody>
      </p:sp>
      <p:sp>
        <p:nvSpPr>
          <p:cNvPr id="5" name="Rectangle 4"/>
          <p:cNvSpPr/>
          <p:nvPr/>
        </p:nvSpPr>
        <p:spPr>
          <a:xfrm>
            <a:off x="0" y="1084896"/>
            <a:ext cx="5396753" cy="5016758"/>
          </a:xfrm>
          <a:prstGeom prst="rect">
            <a:avLst/>
          </a:prstGeom>
        </p:spPr>
        <p:txBody>
          <a:bodyPr wrap="square">
            <a:spAutoFit/>
          </a:bodyPr>
          <a:lstStyle/>
          <a:p>
            <a:pPr marL="228600" indent="-228600">
              <a:buFont typeface="Wingdings" charset="2"/>
              <a:buChar char=""/>
            </a:pPr>
            <a:r>
              <a:rPr lang="en-US" sz="3200" dirty="0">
                <a:ea typeface="Calibri" charset="0"/>
                <a:cs typeface="Times New Roman" charset="0"/>
              </a:rPr>
              <a:t>One thing that I commit to do for </a:t>
            </a:r>
            <a:r>
              <a:rPr lang="en-US" sz="3200" dirty="0" smtClean="0">
                <a:ea typeface="Calibri" charset="0"/>
                <a:cs typeface="Times New Roman" charset="0"/>
              </a:rPr>
              <a:t>you</a:t>
            </a:r>
            <a:r>
              <a:rPr lang="mr-IN" sz="3200" dirty="0" smtClean="0">
                <a:ea typeface="Calibri" charset="0"/>
                <a:cs typeface="Times New Roman" charset="0"/>
              </a:rPr>
              <a:t>…</a:t>
            </a:r>
            <a:r>
              <a:rPr lang="en-US" sz="3200" dirty="0" smtClean="0">
                <a:ea typeface="Calibri" charset="0"/>
                <a:cs typeface="Times New Roman" charset="0"/>
              </a:rPr>
              <a:t>..</a:t>
            </a:r>
            <a:endParaRPr lang="en-US" sz="3200" dirty="0">
              <a:ea typeface="Calibri" charset="0"/>
              <a:cs typeface="Times New Roman" charset="0"/>
            </a:endParaRPr>
          </a:p>
          <a:p>
            <a:pPr marL="228600" indent="-228600">
              <a:buFont typeface="Wingdings" charset="2"/>
              <a:buChar char=""/>
            </a:pPr>
            <a:r>
              <a:rPr lang="en-US" sz="3200" dirty="0" smtClean="0">
                <a:ea typeface="Calibri" charset="0"/>
                <a:cs typeface="Times New Roman" charset="0"/>
              </a:rPr>
              <a:t>One </a:t>
            </a:r>
            <a:r>
              <a:rPr lang="en-US" sz="3200" dirty="0">
                <a:ea typeface="Calibri" charset="0"/>
                <a:cs typeface="Times New Roman" charset="0"/>
              </a:rPr>
              <a:t>thing that you commit to do for </a:t>
            </a:r>
            <a:r>
              <a:rPr lang="en-US" sz="3200" dirty="0" smtClean="0">
                <a:ea typeface="Calibri" charset="0"/>
                <a:cs typeface="Times New Roman" charset="0"/>
              </a:rPr>
              <a:t>me</a:t>
            </a:r>
            <a:r>
              <a:rPr lang="mr-IN" sz="3200" dirty="0" smtClean="0">
                <a:ea typeface="Calibri" charset="0"/>
                <a:cs typeface="Times New Roman" charset="0"/>
              </a:rPr>
              <a:t>…</a:t>
            </a:r>
            <a:r>
              <a:rPr lang="en-US" sz="3200" dirty="0" smtClean="0">
                <a:ea typeface="Calibri" charset="0"/>
                <a:cs typeface="Times New Roman" charset="0"/>
              </a:rPr>
              <a:t>..</a:t>
            </a:r>
          </a:p>
          <a:p>
            <a:pPr marL="228600" indent="-228600">
              <a:buFont typeface="Wingdings" charset="2"/>
              <a:buChar char=""/>
            </a:pPr>
            <a:r>
              <a:rPr lang="en-US" sz="3200" dirty="0" smtClean="0">
                <a:ea typeface="Calibri" charset="0"/>
                <a:cs typeface="Times New Roman" charset="0"/>
              </a:rPr>
              <a:t>One </a:t>
            </a:r>
            <a:r>
              <a:rPr lang="en-US" sz="3200" dirty="0">
                <a:ea typeface="Calibri" charset="0"/>
                <a:cs typeface="Times New Roman" charset="0"/>
              </a:rPr>
              <a:t>thing that we commit to do </a:t>
            </a:r>
            <a:r>
              <a:rPr lang="en-US" sz="3200" dirty="0" smtClean="0">
                <a:ea typeface="Calibri" charset="0"/>
                <a:cs typeface="Times New Roman" charset="0"/>
              </a:rPr>
              <a:t>together</a:t>
            </a:r>
            <a:r>
              <a:rPr lang="mr-IN" sz="3200" dirty="0" smtClean="0">
                <a:ea typeface="Calibri" charset="0"/>
                <a:cs typeface="Times New Roman" charset="0"/>
              </a:rPr>
              <a:t>……</a:t>
            </a:r>
            <a:endParaRPr lang="en-US" sz="3200" dirty="0">
              <a:ea typeface="Calibri" charset="0"/>
              <a:cs typeface="Times New Roman" charset="0"/>
            </a:endParaRPr>
          </a:p>
          <a:p>
            <a:endParaRPr lang="en-US" sz="3200" dirty="0" smtClean="0">
              <a:ea typeface="Calibri" charset="0"/>
              <a:cs typeface="Times New Roman" charset="0"/>
            </a:endParaRPr>
          </a:p>
          <a:p>
            <a:r>
              <a:rPr lang="en-US" sz="3200" dirty="0" smtClean="0">
                <a:ea typeface="Calibri" charset="0"/>
                <a:cs typeface="Times New Roman" charset="0"/>
              </a:rPr>
              <a:t>Record on the Next Steps Commitment Sheets along with proposed deadline.</a:t>
            </a:r>
            <a:r>
              <a:rPr lang="en-US" sz="3200" dirty="0" smtClean="0"/>
              <a:t> </a:t>
            </a:r>
            <a:endParaRPr lang="en-US" sz="3200" dirty="0"/>
          </a:p>
        </p:txBody>
      </p:sp>
      <p:pic>
        <p:nvPicPr>
          <p:cNvPr id="6" name="Picture 5"/>
          <p:cNvPicPr>
            <a:picLocks noChangeAspect="1"/>
          </p:cNvPicPr>
          <p:nvPr/>
        </p:nvPicPr>
        <p:blipFill>
          <a:blip r:embed="rId3"/>
          <a:stretch>
            <a:fillRect/>
          </a:stretch>
        </p:blipFill>
        <p:spPr>
          <a:xfrm>
            <a:off x="5728597" y="1858599"/>
            <a:ext cx="3154680" cy="4114800"/>
          </a:xfrm>
          <a:prstGeom prst="rect">
            <a:avLst/>
          </a:prstGeom>
        </p:spPr>
      </p:pic>
    </p:spTree>
    <p:extLst>
      <p:ext uri="{BB962C8B-B14F-4D97-AF65-F5344CB8AC3E}">
        <p14:creationId xmlns:p14="http://schemas.microsoft.com/office/powerpoint/2010/main" val="17966465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22566"/>
            <a:ext cx="7772400" cy="2387600"/>
          </a:xfrm>
        </p:spPr>
        <p:txBody>
          <a:bodyPr/>
          <a:lstStyle/>
          <a:p>
            <a:r>
              <a:rPr lang="en-US" smtClean="0"/>
              <a:t>Reflection, Feedback, and Wrap-Up</a:t>
            </a:r>
            <a:endParaRPr lang="en-US" dirty="0"/>
          </a:p>
        </p:txBody>
      </p:sp>
    </p:spTree>
    <p:extLst>
      <p:ext uri="{BB962C8B-B14F-4D97-AF65-F5344CB8AC3E}">
        <p14:creationId xmlns:p14="http://schemas.microsoft.com/office/powerpoint/2010/main" val="9674444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54000"/>
            <a:ext cx="7608482" cy="846712"/>
          </a:xfrm>
        </p:spPr>
        <p:txBody>
          <a:bodyPr>
            <a:normAutofit/>
          </a:bodyPr>
          <a:lstStyle/>
          <a:p>
            <a:pPr algn="l"/>
            <a:r>
              <a:rPr lang="en-US" sz="4800" b="1" dirty="0" smtClean="0">
                <a:solidFill>
                  <a:srgbClr val="007FAA"/>
                </a:solidFill>
                <a:latin typeface="+mn-lt"/>
              </a:rPr>
              <a:t>Exit Ticket Reflection</a:t>
            </a:r>
            <a:endParaRPr lang="en-US" sz="4800" b="1" dirty="0">
              <a:solidFill>
                <a:srgbClr val="007FAA"/>
              </a:solidFill>
              <a:latin typeface="+mn-lt"/>
            </a:endParaRPr>
          </a:p>
        </p:txBody>
      </p:sp>
      <p:sp>
        <p:nvSpPr>
          <p:cNvPr id="4" name="Text Placeholder 3"/>
          <p:cNvSpPr txBox="1">
            <a:spLocks/>
          </p:cNvSpPr>
          <p:nvPr/>
        </p:nvSpPr>
        <p:spPr>
          <a:xfrm>
            <a:off x="222840" y="1253490"/>
            <a:ext cx="4109129" cy="430149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7145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1717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eaLnBrk="0" fontAlgn="base" hangingPunct="0">
              <a:spcBef>
                <a:spcPct val="0"/>
              </a:spcBef>
              <a:spcAft>
                <a:spcPct val="0"/>
              </a:spcAft>
              <a:buNone/>
            </a:pPr>
            <a:r>
              <a:rPr lang="en-US" sz="4000" b="1" dirty="0" smtClean="0">
                <a:latin typeface="Arial" charset="0"/>
              </a:rPr>
              <a:t>Given what we have discussed and learned today, what might be some actions you take?</a:t>
            </a:r>
            <a:endParaRPr lang="en-US" sz="4000" b="1" dirty="0">
              <a:latin typeface="Arial"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1323" y="2095500"/>
            <a:ext cx="4632677" cy="2617470"/>
          </a:xfrm>
          <a:prstGeom prst="rect">
            <a:avLst/>
          </a:prstGeom>
        </p:spPr>
      </p:pic>
    </p:spTree>
    <p:extLst>
      <p:ext uri="{BB962C8B-B14F-4D97-AF65-F5344CB8AC3E}">
        <p14:creationId xmlns:p14="http://schemas.microsoft.com/office/powerpoint/2010/main" val="3080192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5302"/>
            <a:ext cx="9144000" cy="1148317"/>
          </a:xfrm>
        </p:spPr>
        <p:txBody>
          <a:bodyPr>
            <a:noAutofit/>
          </a:bodyPr>
          <a:lstStyle/>
          <a:p>
            <a:r>
              <a:rPr lang="en-US" sz="4400" b="1" dirty="0" smtClean="0">
                <a:solidFill>
                  <a:srgbClr val="007FAA"/>
                </a:solidFill>
                <a:latin typeface="+mn-lt"/>
              </a:rPr>
              <a:t>Feedback---</a:t>
            </a:r>
            <a:br>
              <a:rPr lang="en-US" sz="4400" b="1" dirty="0" smtClean="0">
                <a:solidFill>
                  <a:srgbClr val="007FAA"/>
                </a:solidFill>
                <a:latin typeface="+mn-lt"/>
              </a:rPr>
            </a:br>
            <a:r>
              <a:rPr lang="en-US" sz="4400" b="1" dirty="0" smtClean="0">
                <a:solidFill>
                  <a:srgbClr val="007FAA"/>
                </a:solidFill>
                <a:latin typeface="+mn-lt"/>
              </a:rPr>
              <a:t>How Was Today’s Meeting </a:t>
            </a:r>
            <a:endParaRPr lang="en-US" sz="4400" b="1" dirty="0">
              <a:solidFill>
                <a:srgbClr val="007FAA"/>
              </a:solidFill>
              <a:latin typeface="+mn-lt"/>
            </a:endParaRPr>
          </a:p>
        </p:txBody>
      </p:sp>
      <p:sp>
        <p:nvSpPr>
          <p:cNvPr id="3" name="Content Placeholder 2"/>
          <p:cNvSpPr>
            <a:spLocks noGrp="1"/>
          </p:cNvSpPr>
          <p:nvPr>
            <p:ph idx="1"/>
          </p:nvPr>
        </p:nvSpPr>
        <p:spPr>
          <a:xfrm>
            <a:off x="160817" y="1573619"/>
            <a:ext cx="8770532" cy="106325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800" dirty="0" smtClean="0"/>
              <a:t>Individually</a:t>
            </a:r>
          </a:p>
          <a:p>
            <a:pPr lvl="1">
              <a:lnSpc>
                <a:spcPct val="100000"/>
              </a:lnSpc>
              <a:spcBef>
                <a:spcPts val="0"/>
              </a:spcBef>
            </a:pPr>
            <a:r>
              <a:rPr lang="en-US" sz="2800" dirty="0" smtClean="0"/>
              <a:t>Use a post-it note to provide feedback.</a:t>
            </a:r>
            <a:endParaRPr lang="en-US" sz="2800" dirty="0"/>
          </a:p>
        </p:txBody>
      </p:sp>
      <p:pic>
        <p:nvPicPr>
          <p:cNvPr id="5" name="Picture 2" descr="mage result for post it note"/>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14788"/>
          <a:stretch/>
        </p:blipFill>
        <p:spPr bwMode="auto">
          <a:xfrm>
            <a:off x="1766286" y="2438210"/>
            <a:ext cx="4618633" cy="37360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clrChange>
              <a:clrFrom>
                <a:srgbClr val="FFFFFF"/>
              </a:clrFrom>
              <a:clrTo>
                <a:srgbClr val="FFFFFF">
                  <a:alpha val="0"/>
                </a:srgbClr>
              </a:clrTo>
            </a:clrChange>
          </a:blip>
          <a:stretch>
            <a:fillRect/>
          </a:stretch>
        </p:blipFill>
        <p:spPr>
          <a:xfrm>
            <a:off x="2935567" y="2751174"/>
            <a:ext cx="2938989" cy="2765075"/>
          </a:xfrm>
          <a:prstGeom prst="rect">
            <a:avLst/>
          </a:prstGeom>
        </p:spPr>
      </p:pic>
    </p:spTree>
    <p:extLst>
      <p:ext uri="{BB962C8B-B14F-4D97-AF65-F5344CB8AC3E}">
        <p14:creationId xmlns:p14="http://schemas.microsoft.com/office/powerpoint/2010/main" val="857307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15" y="1030534"/>
            <a:ext cx="1173385" cy="1173385"/>
          </a:xfrm>
          <a:prstGeom prst="rect">
            <a:avLst/>
          </a:prstGeom>
        </p:spPr>
      </p:pic>
      <p:sp>
        <p:nvSpPr>
          <p:cNvPr id="2" name="Title 1"/>
          <p:cNvSpPr>
            <a:spLocks noGrp="1"/>
          </p:cNvSpPr>
          <p:nvPr>
            <p:ph type="ctrTitle"/>
          </p:nvPr>
        </p:nvSpPr>
        <p:spPr>
          <a:xfrm>
            <a:off x="921575" y="1376652"/>
            <a:ext cx="6374675" cy="627800"/>
          </a:xfrm>
        </p:spPr>
        <p:txBody>
          <a:bodyPr>
            <a:normAutofit/>
          </a:bodyPr>
          <a:lstStyle/>
          <a:p>
            <a:pPr algn="ctr"/>
            <a:r>
              <a:rPr lang="en-US" sz="3300" dirty="0"/>
              <a:t>Nashville After Zone Alliance</a:t>
            </a:r>
            <a:endParaRPr lang="en-US" sz="3300" dirty="0"/>
          </a:p>
        </p:txBody>
      </p:sp>
      <p:sp>
        <p:nvSpPr>
          <p:cNvPr id="3" name="Subtitle 2"/>
          <p:cNvSpPr>
            <a:spLocks noGrp="1"/>
          </p:cNvSpPr>
          <p:nvPr>
            <p:ph type="subTitle" idx="1"/>
          </p:nvPr>
        </p:nvSpPr>
        <p:spPr>
          <a:xfrm>
            <a:off x="866821" y="5190259"/>
            <a:ext cx="6096558" cy="374951"/>
          </a:xfrm>
        </p:spPr>
        <p:txBody>
          <a:bodyPr>
            <a:normAutofit/>
          </a:bodyPr>
          <a:lstStyle/>
          <a:p>
            <a:pPr algn="l"/>
            <a:r>
              <a:rPr lang="en-US" sz="1650" dirty="0">
                <a:solidFill>
                  <a:schemeClr val="tx2"/>
                </a:solidFill>
              </a:rPr>
              <a:t>Anna Harutyunyan, NAZA Coordinator</a:t>
            </a:r>
            <a:endParaRPr lang="en-US" sz="1650" dirty="0">
              <a:solidFill>
                <a:schemeClr val="tx2"/>
              </a:solidFill>
            </a:endParaRPr>
          </a:p>
        </p:txBody>
      </p:sp>
      <p:sp>
        <p:nvSpPr>
          <p:cNvPr id="7" name="TextBox 6"/>
          <p:cNvSpPr txBox="1"/>
          <p:nvPr/>
        </p:nvSpPr>
        <p:spPr>
          <a:xfrm>
            <a:off x="4767147" y="3108389"/>
            <a:ext cx="2688229" cy="1661993"/>
          </a:xfrm>
          <a:prstGeom prst="rect">
            <a:avLst/>
          </a:prstGeom>
          <a:noFill/>
        </p:spPr>
        <p:txBody>
          <a:bodyPr wrap="square" rtlCol="0">
            <a:spAutoFit/>
          </a:bodyPr>
          <a:lstStyle/>
          <a:p>
            <a:pPr defTabSz="342900"/>
            <a:r>
              <a:rPr lang="en-US" sz="2100" b="1" dirty="0">
                <a:solidFill>
                  <a:prstClr val="black"/>
                </a:solidFill>
              </a:rPr>
              <a:t>         </a:t>
            </a:r>
            <a:r>
              <a:rPr lang="en-US" sz="1950" b="1" dirty="0">
                <a:solidFill>
                  <a:prstClr val="black"/>
                </a:solidFill>
              </a:rPr>
              <a:t>PURPOSE</a:t>
            </a:r>
          </a:p>
          <a:p>
            <a:pPr defTabSz="342900"/>
            <a:endParaRPr lang="en-US" sz="1350" dirty="0">
              <a:solidFill>
                <a:prstClr val="black"/>
              </a:solidFill>
            </a:endParaRPr>
          </a:p>
          <a:p>
            <a:pPr defTabSz="342900"/>
            <a:r>
              <a:rPr lang="en-US" sz="1350" dirty="0">
                <a:solidFill>
                  <a:prstClr val="black"/>
                </a:solidFill>
              </a:rPr>
              <a:t>To strengthen free, high-quality out-of-school time opportunities that prepare Nashville public school students to succeed in middle school and beyond. </a:t>
            </a:r>
          </a:p>
        </p:txBody>
      </p:sp>
      <p:pic>
        <p:nvPicPr>
          <p:cNvPr id="1026" name="Picture 6" descr="http://images.library.nashville.org/library/LOYsigna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5375" y="1058331"/>
            <a:ext cx="828675" cy="1035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5061" y="2291769"/>
            <a:ext cx="2780721" cy="2722790"/>
          </a:xfrm>
          <a:prstGeom prst="rect">
            <a:avLst/>
          </a:prstGeom>
          <a:ln w="38100">
            <a:solidFill>
              <a:schemeClr val="accent1"/>
            </a:solidFill>
          </a:ln>
        </p:spPr>
      </p:pic>
    </p:spTree>
    <p:extLst>
      <p:ext uri="{BB962C8B-B14F-4D97-AF65-F5344CB8AC3E}">
        <p14:creationId xmlns:p14="http://schemas.microsoft.com/office/powerpoint/2010/main" val="4592251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1" y="370416"/>
            <a:ext cx="3406140" cy="457200"/>
          </a:xfrm>
        </p:spPr>
        <p:txBody>
          <a:bodyPr>
            <a:noAutofit/>
          </a:bodyPr>
          <a:lstStyle/>
          <a:p>
            <a:pPr algn="l"/>
            <a:r>
              <a:rPr lang="en-US" sz="4800" b="1" dirty="0" smtClean="0">
                <a:solidFill>
                  <a:srgbClr val="0D80AC"/>
                </a:solidFill>
                <a:latin typeface="+mn-lt"/>
              </a:rPr>
              <a:t>Wrap Up</a:t>
            </a:r>
            <a:endParaRPr lang="en-US" sz="6000" b="1" dirty="0">
              <a:solidFill>
                <a:srgbClr val="0D80AC"/>
              </a:solidFill>
              <a:latin typeface="+mn-lt"/>
            </a:endParaRPr>
          </a:p>
        </p:txBody>
      </p:sp>
      <p:pic>
        <p:nvPicPr>
          <p:cNvPr id="9" name="Picture 8"/>
          <p:cNvPicPr>
            <a:picLocks noChangeAspect="1"/>
          </p:cNvPicPr>
          <p:nvPr/>
        </p:nvPicPr>
        <p:blipFill>
          <a:blip r:embed="rId3"/>
          <a:stretch>
            <a:fillRect/>
          </a:stretch>
        </p:blipFill>
        <p:spPr>
          <a:xfrm>
            <a:off x="793750" y="1581150"/>
            <a:ext cx="7556500" cy="36957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99909" y="2036234"/>
            <a:ext cx="3640667" cy="27305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866900" y="2072088"/>
            <a:ext cx="3640667" cy="2730500"/>
          </a:xfrm>
          <a:prstGeom prst="rect">
            <a:avLst/>
          </a:prstGeom>
        </p:spPr>
      </p:pic>
    </p:spTree>
    <p:extLst>
      <p:ext uri="{BB962C8B-B14F-4D97-AF65-F5344CB8AC3E}">
        <p14:creationId xmlns:p14="http://schemas.microsoft.com/office/powerpoint/2010/main" val="68480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 presetClass="exit" presetSubtype="4" fill="hold" nodeType="withEffect">
                                  <p:stCondLst>
                                    <p:cond delay="0"/>
                                  </p:stCondLst>
                                  <p:childTnLst>
                                    <p:anim calcmode="lin" valueType="num">
                                      <p:cBhvr additive="base">
                                        <p:cTn id="8" dur="500"/>
                                        <p:tgtEl>
                                          <p:spTgt spid="7"/>
                                        </p:tgtEl>
                                        <p:attrNameLst>
                                          <p:attrName>ppt_x</p:attrName>
                                        </p:attrNameLst>
                                      </p:cBhvr>
                                      <p:tavLst>
                                        <p:tav tm="0">
                                          <p:val>
                                            <p:strVal val="ppt_x"/>
                                          </p:val>
                                        </p:tav>
                                        <p:tav tm="100000">
                                          <p:val>
                                            <p:strVal val="ppt_x"/>
                                          </p:val>
                                        </p:tav>
                                      </p:tavLst>
                                    </p:anim>
                                    <p:anim calcmode="lin" valueType="num">
                                      <p:cBhvr additive="base">
                                        <p:cTn id="9" dur="500"/>
                                        <p:tgtEl>
                                          <p:spTgt spid="7"/>
                                        </p:tgtEl>
                                        <p:attrNameLst>
                                          <p:attrName>ppt_y</p:attrName>
                                        </p:attrNameLst>
                                      </p:cBhvr>
                                      <p:tavLst>
                                        <p:tav tm="0">
                                          <p:val>
                                            <p:strVal val="ppt_y"/>
                                          </p:val>
                                        </p:tav>
                                        <p:tav tm="100000">
                                          <p:val>
                                            <p:strVal val="1+ppt_h/2"/>
                                          </p:val>
                                        </p:tav>
                                      </p:tavLst>
                                    </p:anim>
                                    <p:set>
                                      <p:cBhvr>
                                        <p:cTn id="10" dur="1" fill="hold">
                                          <p:stCondLst>
                                            <p:cond delay="499"/>
                                          </p:stCondLst>
                                        </p:cTn>
                                        <p:tgtEl>
                                          <p:spTgt spid="7"/>
                                        </p:tgtEl>
                                        <p:attrNameLst>
                                          <p:attrName>style.visibility</p:attrName>
                                        </p:attrNameLst>
                                      </p:cBhvr>
                                      <p:to>
                                        <p:strVal val="hidden"/>
                                      </p:to>
                                    </p:set>
                                  </p:childTnLst>
                                </p:cTn>
                              </p:par>
                              <p:par>
                                <p:cTn id="11" presetID="2" presetClass="exit" presetSubtype="4" fill="hold" nodeType="withEffect">
                                  <p:stCondLst>
                                    <p:cond delay="0"/>
                                  </p:stCondLst>
                                  <p:childTnLst>
                                    <p:anim calcmode="lin" valueType="num">
                                      <p:cBhvr additive="base">
                                        <p:cTn id="12" dur="500"/>
                                        <p:tgtEl>
                                          <p:spTgt spid="8"/>
                                        </p:tgtEl>
                                        <p:attrNameLst>
                                          <p:attrName>ppt_x</p:attrName>
                                        </p:attrNameLst>
                                      </p:cBhvr>
                                      <p:tavLst>
                                        <p:tav tm="0">
                                          <p:val>
                                            <p:strVal val="ppt_x"/>
                                          </p:val>
                                        </p:tav>
                                        <p:tav tm="100000">
                                          <p:val>
                                            <p:strVal val="ppt_x"/>
                                          </p:val>
                                        </p:tav>
                                      </p:tavLst>
                                    </p:anim>
                                    <p:anim calcmode="lin" valueType="num">
                                      <p:cBhvr additive="base">
                                        <p:cTn id="13" dur="500"/>
                                        <p:tgtEl>
                                          <p:spTgt spid="8"/>
                                        </p:tgtEl>
                                        <p:attrNameLst>
                                          <p:attrName>ppt_y</p:attrName>
                                        </p:attrNameLst>
                                      </p:cBhvr>
                                      <p:tavLst>
                                        <p:tav tm="0">
                                          <p:val>
                                            <p:strVal val="ppt_y"/>
                                          </p:val>
                                        </p:tav>
                                        <p:tav tm="100000">
                                          <p:val>
                                            <p:strVal val="1+ppt_h/2"/>
                                          </p:val>
                                        </p:tav>
                                      </p:tavLst>
                                    </p:anim>
                                    <p:set>
                                      <p:cBhvr>
                                        <p:cTn id="1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5738"/>
            <a:ext cx="9144000" cy="857250"/>
          </a:xfrm>
        </p:spPr>
        <p:txBody>
          <a:bodyPr>
            <a:noAutofit/>
          </a:bodyPr>
          <a:lstStyle/>
          <a:p>
            <a:pPr algn="ctr"/>
            <a:r>
              <a:rPr lang="en-US" sz="4400" b="1" dirty="0">
                <a:solidFill>
                  <a:srgbClr val="007FAA"/>
                </a:solidFill>
                <a:latin typeface="+mn-lt"/>
              </a:rPr>
              <a:t>MNPS Collaborative Inquiry Toolkit</a:t>
            </a:r>
          </a:p>
        </p:txBody>
      </p:sp>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122728" y="1536426"/>
            <a:ext cx="4852235" cy="4610374"/>
          </a:xfrm>
          <a:prstGeom prst="rect">
            <a:avLst/>
          </a:prstGeom>
        </p:spPr>
      </p:pic>
      <p:sp>
        <p:nvSpPr>
          <p:cNvPr id="5" name="TextBox 4"/>
          <p:cNvSpPr txBox="1"/>
          <p:nvPr/>
        </p:nvSpPr>
        <p:spPr>
          <a:xfrm>
            <a:off x="0" y="896272"/>
            <a:ext cx="9144000" cy="707886"/>
          </a:xfrm>
          <a:prstGeom prst="rect">
            <a:avLst/>
          </a:prstGeom>
          <a:noFill/>
        </p:spPr>
        <p:txBody>
          <a:bodyPr wrap="square" rtlCol="0">
            <a:spAutoFit/>
          </a:bodyPr>
          <a:lstStyle/>
          <a:p>
            <a:pPr algn="ctr"/>
            <a:r>
              <a:rPr lang="en-US" sz="4000" dirty="0">
                <a:ln w="0"/>
                <a:solidFill>
                  <a:srgbClr val="007FAA"/>
                </a:solidFill>
                <a:effectLst>
                  <a:outerShdw blurRad="38100" dist="25400" dir="5400000" algn="ctr" rotWithShape="0">
                    <a:srgbClr val="6E747A">
                      <a:alpha val="43000"/>
                    </a:srgbClr>
                  </a:outerShdw>
                </a:effectLst>
                <a:hlinkClick r:id="rId3"/>
              </a:rPr>
              <a:t>www.mnpscollaboration.org</a:t>
            </a:r>
            <a:r>
              <a:rPr lang="en-US" sz="4000" dirty="0">
                <a:ln w="0"/>
                <a:solidFill>
                  <a:srgbClr val="007FAA"/>
                </a:solidFill>
                <a:effectLst>
                  <a:outerShdw blurRad="38100" dist="25400" dir="5400000" algn="ctr" rotWithShape="0">
                    <a:srgbClr val="6E747A">
                      <a:alpha val="43000"/>
                    </a:srgbClr>
                  </a:outerShdw>
                </a:effectLst>
              </a:rPr>
              <a:t> </a:t>
            </a:r>
            <a:endParaRPr lang="en-US" sz="4000" b="1" dirty="0">
              <a:solidFill>
                <a:srgbClr val="007FAA"/>
              </a:solidFill>
            </a:endParaRPr>
          </a:p>
        </p:txBody>
      </p:sp>
      <p:pic>
        <p:nvPicPr>
          <p:cNvPr id="8" name="Picture 7"/>
          <p:cNvPicPr>
            <a:picLocks noChangeAspect="1"/>
          </p:cNvPicPr>
          <p:nvPr/>
        </p:nvPicPr>
        <p:blipFill>
          <a:blip r:embed="rId4"/>
          <a:stretch>
            <a:fillRect/>
          </a:stretch>
        </p:blipFill>
        <p:spPr>
          <a:xfrm>
            <a:off x="4883368" y="1553517"/>
            <a:ext cx="4044732" cy="566631"/>
          </a:xfrm>
          <a:prstGeom prst="rect">
            <a:avLst/>
          </a:prstGeom>
        </p:spPr>
      </p:pic>
      <p:pic>
        <p:nvPicPr>
          <p:cNvPr id="9" name="Picture 8"/>
          <p:cNvPicPr>
            <a:picLocks noChangeAspect="1"/>
          </p:cNvPicPr>
          <p:nvPr/>
        </p:nvPicPr>
        <p:blipFill>
          <a:blip r:embed="rId5"/>
          <a:stretch>
            <a:fillRect/>
          </a:stretch>
        </p:blipFill>
        <p:spPr>
          <a:xfrm>
            <a:off x="5315715" y="2137239"/>
            <a:ext cx="3047121" cy="3302752"/>
          </a:xfrm>
          <a:prstGeom prst="rect">
            <a:avLst/>
          </a:prstGeom>
        </p:spPr>
      </p:pic>
      <p:sp>
        <p:nvSpPr>
          <p:cNvPr id="10" name="Oval 9"/>
          <p:cNvSpPr/>
          <p:nvPr/>
        </p:nvSpPr>
        <p:spPr>
          <a:xfrm>
            <a:off x="6624900" y="3430092"/>
            <a:ext cx="869163" cy="64112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92147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581"/>
            <a:ext cx="3863340" cy="587829"/>
          </a:xfrm>
        </p:spPr>
        <p:txBody>
          <a:bodyPr>
            <a:noAutofit/>
          </a:bodyPr>
          <a:lstStyle/>
          <a:p>
            <a:r>
              <a:rPr lang="en-US" sz="4800" b="1" dirty="0">
                <a:solidFill>
                  <a:srgbClr val="007FAA"/>
                </a:solidFill>
                <a:latin typeface="+mn-lt"/>
              </a:rPr>
              <a:t>References</a:t>
            </a:r>
          </a:p>
        </p:txBody>
      </p:sp>
      <p:sp>
        <p:nvSpPr>
          <p:cNvPr id="3" name="Content Placeholder 2"/>
          <p:cNvSpPr>
            <a:spLocks noGrp="1"/>
          </p:cNvSpPr>
          <p:nvPr>
            <p:ph idx="1"/>
          </p:nvPr>
        </p:nvSpPr>
        <p:spPr>
          <a:xfrm>
            <a:off x="217170" y="994410"/>
            <a:ext cx="8606790" cy="5863590"/>
          </a:xfrm>
        </p:spPr>
        <p:txBody>
          <a:bodyPr>
            <a:normAutofit/>
          </a:bodyPr>
          <a:lstStyle/>
          <a:p>
            <a:pPr marL="51435" indent="0">
              <a:buNone/>
            </a:pPr>
            <a:r>
              <a:rPr lang="en-US" sz="1600" dirty="0" smtClean="0"/>
              <a:t>Lipton, L. &amp; Wellman, B. (2012).  </a:t>
            </a:r>
            <a:r>
              <a:rPr lang="en-US" sz="1600" i="1" dirty="0" smtClean="0"/>
              <a:t>Got data? Now what? </a:t>
            </a:r>
            <a:r>
              <a:rPr lang="en-US" sz="1600" dirty="0" smtClean="0"/>
              <a:t>  Bloomington, IN: Solution Tree.</a:t>
            </a:r>
          </a:p>
          <a:p>
            <a:pPr marL="51435" indent="0">
              <a:buNone/>
            </a:pPr>
            <a:endParaRPr lang="en-US" sz="1600" dirty="0" smtClean="0"/>
          </a:p>
          <a:p>
            <a:pPr marL="51435" indent="0">
              <a:buNone/>
            </a:pPr>
            <a:r>
              <a:rPr lang="en-US" sz="1600" dirty="0" smtClean="0"/>
              <a:t>Lipton, L. &amp; Wellman, B. (2011). </a:t>
            </a:r>
            <a:r>
              <a:rPr lang="en-US" sz="1600" i="1" dirty="0" smtClean="0"/>
              <a:t>Groups at work: Strategies and structures for professional learning</a:t>
            </a:r>
            <a:r>
              <a:rPr lang="en-US" sz="1600" dirty="0" smtClean="0"/>
              <a:t>.  Sherman, CT: </a:t>
            </a:r>
            <a:r>
              <a:rPr lang="en-US" sz="1600" dirty="0" err="1" smtClean="0"/>
              <a:t>MiraVia</a:t>
            </a:r>
            <a:r>
              <a:rPr lang="en-US" sz="1600" dirty="0" smtClean="0"/>
              <a:t>, LLC.</a:t>
            </a:r>
          </a:p>
          <a:p>
            <a:pPr marL="51435" indent="0">
              <a:buNone/>
            </a:pPr>
            <a:endParaRPr lang="en-US" sz="1600" dirty="0" smtClean="0"/>
          </a:p>
          <a:p>
            <a:pPr marL="51435" indent="0">
              <a:buNone/>
            </a:pPr>
            <a:r>
              <a:rPr lang="en-US" sz="1600" dirty="0" smtClean="0"/>
              <a:t>Love, N. (2009).  </a:t>
            </a:r>
            <a:r>
              <a:rPr lang="en-US" sz="1600" i="1" dirty="0" smtClean="0"/>
              <a:t>Using data to improve learning for all: A collaborative inquiry approach.  </a:t>
            </a:r>
            <a:r>
              <a:rPr lang="en-US" sz="1600" dirty="0" smtClean="0"/>
              <a:t>Thousand Oaks, CA: Corwin.</a:t>
            </a:r>
          </a:p>
          <a:p>
            <a:pPr marL="51435" indent="0">
              <a:buNone/>
            </a:pPr>
            <a:endParaRPr lang="en-US" sz="1600" dirty="0" smtClean="0"/>
          </a:p>
          <a:p>
            <a:pPr marL="51435" indent="0">
              <a:buNone/>
            </a:pPr>
            <a:endParaRPr lang="en-US" sz="1600" dirty="0" smtClean="0"/>
          </a:p>
          <a:p>
            <a:pPr marL="51435" indent="0">
              <a:buNone/>
            </a:pPr>
            <a:endParaRPr lang="en-US" sz="1600" dirty="0"/>
          </a:p>
          <a:p>
            <a:pPr marL="51435" indent="0">
              <a:buNone/>
            </a:pPr>
            <a:endParaRPr lang="en-US" sz="1600" dirty="0" smtClean="0"/>
          </a:p>
          <a:p>
            <a:pPr marL="51435" indent="0">
              <a:buNone/>
            </a:pPr>
            <a:endParaRPr lang="en-US" sz="1600" dirty="0" smtClean="0"/>
          </a:p>
          <a:p>
            <a:pPr marL="51435" indent="0">
              <a:buNone/>
            </a:pPr>
            <a:endParaRPr lang="en-US" sz="1600" dirty="0" smtClean="0"/>
          </a:p>
          <a:p>
            <a:pPr marL="51435" indent="0">
              <a:buNone/>
            </a:pPr>
            <a:endParaRPr lang="en-US" sz="1600" dirty="0"/>
          </a:p>
        </p:txBody>
      </p:sp>
    </p:spTree>
    <p:extLst>
      <p:ext uri="{BB962C8B-B14F-4D97-AF65-F5344CB8AC3E}">
        <p14:creationId xmlns:p14="http://schemas.microsoft.com/office/powerpoint/2010/main" val="12944833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NAZA Afterschool System:</a:t>
            </a:r>
            <a:endParaRPr lang="en-US" dirty="0"/>
          </a:p>
        </p:txBody>
      </p:sp>
      <p:sp>
        <p:nvSpPr>
          <p:cNvPr id="3" name="Content Placeholder 2"/>
          <p:cNvSpPr>
            <a:spLocks noGrp="1"/>
          </p:cNvSpPr>
          <p:nvPr>
            <p:ph idx="1"/>
          </p:nvPr>
        </p:nvSpPr>
        <p:spPr>
          <a:xfrm>
            <a:off x="508000" y="2013313"/>
            <a:ext cx="6676572" cy="3526972"/>
          </a:xfrm>
        </p:spPr>
        <p:txBody>
          <a:bodyPr>
            <a:normAutofit/>
          </a:bodyPr>
          <a:lstStyle/>
          <a:p>
            <a:pPr>
              <a:buFont typeface="Wingdings 3" panose="05040102010807070707" pitchFamily="18" charset="2"/>
              <a:buChar char="u"/>
            </a:pPr>
            <a:r>
              <a:rPr lang="en-US" sz="1650" dirty="0"/>
              <a:t>Acts as an intermediary between Metro Government and out-of-school time program (OST) providers </a:t>
            </a:r>
          </a:p>
          <a:p>
            <a:pPr>
              <a:buFont typeface="Wingdings 3" panose="05040102010807070707" pitchFamily="18" charset="2"/>
              <a:buChar char="u"/>
            </a:pPr>
            <a:r>
              <a:rPr lang="en-US" sz="1650" dirty="0"/>
              <a:t>Funds program providers on an annual, competitive basis</a:t>
            </a:r>
          </a:p>
          <a:p>
            <a:pPr>
              <a:buFont typeface="Wingdings 3" panose="05040102010807070707" pitchFamily="18" charset="2"/>
              <a:buChar char="u"/>
            </a:pPr>
            <a:r>
              <a:rPr lang="en-US" sz="1650" dirty="0"/>
              <a:t>Sets quality standards, monitors programs, evaluates programs’ quality (through the YPQA), and tracks student satisfaction, program quality, and attendance data</a:t>
            </a:r>
          </a:p>
          <a:p>
            <a:pPr>
              <a:buFont typeface="Wingdings 3" panose="05040102010807070707" pitchFamily="18" charset="2"/>
              <a:buChar char="u"/>
            </a:pPr>
            <a:r>
              <a:rPr lang="en-US" sz="1650" dirty="0"/>
              <a:t>Provides support to programs on best practices for engaging students in literacy and STEM in the afterschool hours</a:t>
            </a:r>
          </a:p>
          <a:p>
            <a:pPr>
              <a:buFont typeface="Wingdings 3" panose="05040102010807070707" pitchFamily="18" charset="2"/>
              <a:buChar char="u"/>
            </a:pPr>
            <a:r>
              <a:rPr lang="en-US" sz="1650" dirty="0"/>
              <a:t>Provides free-of-charge professional development and coaching for youth workers with the aim of supporting the overall quality of programs</a:t>
            </a:r>
          </a:p>
        </p:txBody>
      </p:sp>
    </p:spTree>
    <p:extLst>
      <p:ext uri="{BB962C8B-B14F-4D97-AF65-F5344CB8AC3E}">
        <p14:creationId xmlns:p14="http://schemas.microsoft.com/office/powerpoint/2010/main" val="141288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828" y="1179369"/>
            <a:ext cx="6447501" cy="990600"/>
          </a:xfrm>
        </p:spPr>
        <p:txBody>
          <a:bodyPr/>
          <a:lstStyle/>
          <a:p>
            <a:r>
              <a:rPr lang="en-US" dirty="0" smtClean="0"/>
              <a:t>NAZA Offers the Following Resources to Funded Program Providers:</a:t>
            </a:r>
            <a:endParaRPr lang="en-US" dirty="0"/>
          </a:p>
        </p:txBody>
      </p:sp>
      <p:sp>
        <p:nvSpPr>
          <p:cNvPr id="3" name="Content Placeholder 2"/>
          <p:cNvSpPr>
            <a:spLocks noGrp="1"/>
          </p:cNvSpPr>
          <p:nvPr>
            <p:ph idx="1"/>
          </p:nvPr>
        </p:nvSpPr>
        <p:spPr>
          <a:xfrm>
            <a:off x="466437" y="2207529"/>
            <a:ext cx="6447501" cy="3071434"/>
          </a:xfrm>
        </p:spPr>
        <p:txBody>
          <a:bodyPr>
            <a:noAutofit/>
          </a:bodyPr>
          <a:lstStyle/>
          <a:p>
            <a:pPr>
              <a:buFont typeface="Wingdings 3" panose="05040102010807070707" pitchFamily="18" charset="2"/>
              <a:buChar char="u"/>
            </a:pPr>
            <a:r>
              <a:rPr lang="en-US" sz="1650" dirty="0"/>
              <a:t>Access to afternoon and late buses in partnership with MNPS (when possible)</a:t>
            </a:r>
          </a:p>
          <a:p>
            <a:pPr>
              <a:buFont typeface="Wingdings 3" panose="05040102010807070707" pitchFamily="18" charset="2"/>
              <a:buChar char="u"/>
            </a:pPr>
            <a:r>
              <a:rPr lang="en-US" sz="1650" dirty="0"/>
              <a:t>Access to afternoon snacks or meals in partnership with MNPS through a federal grant</a:t>
            </a:r>
          </a:p>
          <a:p>
            <a:pPr>
              <a:buFont typeface="Wingdings 3" panose="05040102010807070707" pitchFamily="18" charset="2"/>
              <a:buChar char="u"/>
            </a:pPr>
            <a:r>
              <a:rPr lang="en-US" sz="1650" dirty="0"/>
              <a:t>Program spaces in partnership with MNPS and community organizations</a:t>
            </a:r>
          </a:p>
          <a:p>
            <a:pPr>
              <a:buFont typeface="Wingdings 3" panose="05040102010807070707" pitchFamily="18" charset="2"/>
              <a:buChar char="u"/>
            </a:pPr>
            <a:r>
              <a:rPr lang="en-US" sz="1650" dirty="0"/>
              <a:t>Professional development opportunities, coaching, resources, materials, and library resources (e.g. Limitless Libraries)</a:t>
            </a:r>
          </a:p>
          <a:p>
            <a:pPr>
              <a:buFont typeface="Wingdings 3" panose="05040102010807070707" pitchFamily="18" charset="2"/>
              <a:buChar char="u"/>
            </a:pPr>
            <a:r>
              <a:rPr lang="en-US" sz="1650" dirty="0"/>
              <a:t>New and innovative approaches and models on how to increase motivation and interest in literacy and STEM in partnership with national institutions (Wallace, Rand, Every Hour Counts, Noyce</a:t>
            </a:r>
            <a:r>
              <a:rPr lang="en-US" sz="1650" dirty="0"/>
              <a:t>)</a:t>
            </a:r>
            <a:endParaRPr lang="en-US" sz="1650" dirty="0"/>
          </a:p>
          <a:p>
            <a:pPr>
              <a:buFont typeface="Wingdings 3" panose="05040102010807070707" pitchFamily="18" charset="2"/>
              <a:buChar char="u"/>
            </a:pPr>
            <a:endParaRPr lang="en-US" sz="1650" dirty="0"/>
          </a:p>
        </p:txBody>
      </p:sp>
    </p:spTree>
    <p:extLst>
      <p:ext uri="{BB962C8B-B14F-4D97-AF65-F5344CB8AC3E}">
        <p14:creationId xmlns:p14="http://schemas.microsoft.com/office/powerpoint/2010/main" val="678487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NAZA Aims to:	</a:t>
            </a:r>
            <a:endParaRPr lang="en-US" dirty="0"/>
          </a:p>
        </p:txBody>
      </p:sp>
      <p:sp>
        <p:nvSpPr>
          <p:cNvPr id="3" name="Content Placeholder 2"/>
          <p:cNvSpPr>
            <a:spLocks noGrp="1"/>
          </p:cNvSpPr>
          <p:nvPr>
            <p:ph idx="1"/>
          </p:nvPr>
        </p:nvSpPr>
        <p:spPr>
          <a:xfrm>
            <a:off x="508000" y="1967297"/>
            <a:ext cx="6588991" cy="3244330"/>
          </a:xfrm>
        </p:spPr>
        <p:txBody>
          <a:bodyPr>
            <a:normAutofit/>
          </a:bodyPr>
          <a:lstStyle/>
          <a:p>
            <a:pPr>
              <a:buFont typeface="Wingdings 3" panose="05040102010807070707" pitchFamily="18" charset="2"/>
              <a:buChar char="u"/>
            </a:pPr>
            <a:r>
              <a:rPr lang="en-US" sz="1650" dirty="0"/>
              <a:t>Help youth stay engaged in middle school, transition to high school successfully, and graduate from high school </a:t>
            </a:r>
          </a:p>
          <a:p>
            <a:pPr>
              <a:buFont typeface="Wingdings 3" panose="05040102010807070707" pitchFamily="18" charset="2"/>
              <a:buChar char="u"/>
            </a:pPr>
            <a:r>
              <a:rPr lang="en-US" sz="1650" dirty="0"/>
              <a:t>Help youth build hard and soft skills</a:t>
            </a:r>
          </a:p>
          <a:p>
            <a:pPr>
              <a:buFont typeface="Wingdings 3" panose="05040102010807070707" pitchFamily="18" charset="2"/>
              <a:buChar char="u"/>
            </a:pPr>
            <a:r>
              <a:rPr lang="en-US" sz="1650" dirty="0"/>
              <a:t>E</a:t>
            </a:r>
            <a:r>
              <a:rPr lang="en-US" sz="1650" dirty="0"/>
              <a:t>xpose youth to post-secondary education and career opportunities</a:t>
            </a:r>
          </a:p>
          <a:p>
            <a:pPr>
              <a:buFont typeface="Wingdings 3" panose="05040102010807070707" pitchFamily="18" charset="2"/>
              <a:buChar char="u"/>
            </a:pPr>
            <a:r>
              <a:rPr lang="en-US" sz="1650" dirty="0"/>
              <a:t>Expose youth to enrichment opportunities</a:t>
            </a:r>
          </a:p>
          <a:p>
            <a:pPr>
              <a:buFont typeface="Wingdings 3" panose="05040102010807070707" pitchFamily="18" charset="2"/>
              <a:buChar char="u"/>
            </a:pPr>
            <a:r>
              <a:rPr lang="en-US" sz="1650" dirty="0"/>
              <a:t>Strengthen the capacity of youth serving organizations throughout the city to deliver high-quality OST programs</a:t>
            </a:r>
          </a:p>
        </p:txBody>
      </p:sp>
    </p:spTree>
    <p:extLst>
      <p:ext uri="{BB962C8B-B14F-4D97-AF65-F5344CB8AC3E}">
        <p14:creationId xmlns:p14="http://schemas.microsoft.com/office/powerpoint/2010/main" val="2068436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NAZA Students Benefit from:</a:t>
            </a:r>
            <a:endParaRPr lang="en-US" dirty="0"/>
          </a:p>
        </p:txBody>
      </p:sp>
      <p:sp>
        <p:nvSpPr>
          <p:cNvPr id="3" name="Content Placeholder 2"/>
          <p:cNvSpPr>
            <a:spLocks noGrp="1"/>
          </p:cNvSpPr>
          <p:nvPr>
            <p:ph idx="1"/>
          </p:nvPr>
        </p:nvSpPr>
        <p:spPr>
          <a:xfrm>
            <a:off x="536528" y="1984571"/>
            <a:ext cx="7037980" cy="3495165"/>
          </a:xfrm>
        </p:spPr>
        <p:txBody>
          <a:bodyPr>
            <a:normAutofit/>
          </a:bodyPr>
          <a:lstStyle/>
          <a:p>
            <a:pPr>
              <a:buFont typeface="Wingdings 3" panose="05040102010807070707" pitchFamily="18" charset="2"/>
              <a:buChar char="u"/>
            </a:pPr>
            <a:r>
              <a:rPr lang="en-US" sz="1650" dirty="0"/>
              <a:t>A </a:t>
            </a:r>
            <a:r>
              <a:rPr lang="en-US" sz="1650" b="1" dirty="0"/>
              <a:t>safe and supportive environment </a:t>
            </a:r>
            <a:r>
              <a:rPr lang="en-US" sz="1650" dirty="0"/>
              <a:t>that fosters students’ positive development, helps them academically, and provides them with enrichment opportunities through:</a:t>
            </a:r>
          </a:p>
          <a:p>
            <a:pPr lvl="1">
              <a:buFont typeface="Wingdings" panose="05000000000000000000" pitchFamily="2" charset="2"/>
              <a:buChar char="§"/>
            </a:pPr>
            <a:r>
              <a:rPr lang="en-US" sz="1650" dirty="0"/>
              <a:t>Opportunities to </a:t>
            </a:r>
            <a:r>
              <a:rPr lang="en-US" sz="1650" b="1" dirty="0"/>
              <a:t>develop relationships with caring adults &amp; peers</a:t>
            </a:r>
          </a:p>
          <a:p>
            <a:pPr lvl="1">
              <a:buFont typeface="Wingdings" panose="05000000000000000000" pitchFamily="2" charset="2"/>
              <a:buChar char="§"/>
            </a:pPr>
            <a:r>
              <a:rPr lang="en-US" sz="1650" dirty="0"/>
              <a:t>Time for </a:t>
            </a:r>
            <a:r>
              <a:rPr lang="en-US" sz="1650" b="1" dirty="0"/>
              <a:t>homework help </a:t>
            </a:r>
            <a:r>
              <a:rPr lang="en-US" sz="1650" dirty="0"/>
              <a:t>and access to </a:t>
            </a:r>
            <a:r>
              <a:rPr lang="en-US" sz="1650" b="1" dirty="0"/>
              <a:t>engaging activities </a:t>
            </a:r>
            <a:r>
              <a:rPr lang="en-US" sz="1650" dirty="0"/>
              <a:t>(some activities designed to increase their interest in literacy and STEM)</a:t>
            </a:r>
          </a:p>
          <a:p>
            <a:pPr lvl="1">
              <a:buFont typeface="Wingdings" panose="05000000000000000000" pitchFamily="2" charset="2"/>
              <a:buChar char="§"/>
            </a:pPr>
            <a:r>
              <a:rPr lang="en-US" sz="1650" b="1" dirty="0"/>
              <a:t>Skill building opportunities </a:t>
            </a:r>
            <a:r>
              <a:rPr lang="en-US" sz="1650" dirty="0"/>
              <a:t>where they gain skills needed for education, employment and life (e.g. 21</a:t>
            </a:r>
            <a:r>
              <a:rPr lang="en-US" sz="1650" baseline="30000" dirty="0"/>
              <a:t>st</a:t>
            </a:r>
            <a:r>
              <a:rPr lang="en-US" sz="1650" dirty="0"/>
              <a:t> Century skills) </a:t>
            </a:r>
          </a:p>
          <a:p>
            <a:pPr lvl="1">
              <a:buFont typeface="Wingdings" panose="05000000000000000000" pitchFamily="2" charset="2"/>
              <a:buChar char="§"/>
            </a:pPr>
            <a:r>
              <a:rPr lang="en-US" sz="1650" b="1" dirty="0"/>
              <a:t>Exposure</a:t>
            </a:r>
            <a:r>
              <a:rPr lang="en-US" sz="1650" dirty="0"/>
              <a:t> to different professions and </a:t>
            </a:r>
            <a:r>
              <a:rPr lang="en-US" sz="1650" dirty="0"/>
              <a:t>opportunities</a:t>
            </a:r>
          </a:p>
          <a:p>
            <a:pPr lvl="1">
              <a:buFont typeface="Wingdings" panose="05000000000000000000" pitchFamily="2" charset="2"/>
              <a:buChar char="§"/>
            </a:pPr>
            <a:r>
              <a:rPr lang="en-US" sz="1650" b="1" dirty="0"/>
              <a:t>Voice and choice </a:t>
            </a:r>
            <a:r>
              <a:rPr lang="en-US" sz="1650" dirty="0"/>
              <a:t>in activities</a:t>
            </a:r>
          </a:p>
          <a:p>
            <a:pPr lvl="1">
              <a:buFont typeface="Wingdings" panose="05000000000000000000" pitchFamily="2" charset="2"/>
              <a:buChar char="Ø"/>
            </a:pPr>
            <a:endParaRPr lang="en-US" sz="1650" dirty="0"/>
          </a:p>
        </p:txBody>
      </p:sp>
    </p:spTree>
    <p:extLst>
      <p:ext uri="{BB962C8B-B14F-4D97-AF65-F5344CB8AC3E}">
        <p14:creationId xmlns:p14="http://schemas.microsoft.com/office/powerpoint/2010/main" val="17928695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Tracked by NAZA:</a:t>
            </a:r>
            <a:endParaRPr lang="en-US" dirty="0"/>
          </a:p>
        </p:txBody>
      </p:sp>
      <p:sp>
        <p:nvSpPr>
          <p:cNvPr id="3" name="Content Placeholder 2"/>
          <p:cNvSpPr>
            <a:spLocks noGrp="1"/>
          </p:cNvSpPr>
          <p:nvPr>
            <p:ph idx="1"/>
          </p:nvPr>
        </p:nvSpPr>
        <p:spPr>
          <a:xfrm>
            <a:off x="508001" y="1910667"/>
            <a:ext cx="6447501" cy="3320276"/>
          </a:xfrm>
        </p:spPr>
        <p:txBody>
          <a:bodyPr>
            <a:normAutofit/>
          </a:bodyPr>
          <a:lstStyle/>
          <a:p>
            <a:pPr>
              <a:buFont typeface="Wingdings 3" panose="05040102010807070707" pitchFamily="18" charset="2"/>
              <a:buChar char="u"/>
            </a:pPr>
            <a:r>
              <a:rPr lang="en-US" sz="1650" dirty="0"/>
              <a:t>Student daily attendance through </a:t>
            </a:r>
            <a:r>
              <a:rPr lang="en-US" sz="1650" dirty="0" err="1"/>
              <a:t>SportUp</a:t>
            </a:r>
            <a:r>
              <a:rPr lang="en-US" sz="1650" dirty="0"/>
              <a:t>, that is further bridged to MNPS’ Data Warehouse</a:t>
            </a:r>
          </a:p>
          <a:p>
            <a:pPr>
              <a:buFont typeface="Wingdings 3" panose="05040102010807070707" pitchFamily="18" charset="2"/>
              <a:buChar char="u"/>
            </a:pPr>
            <a:r>
              <a:rPr lang="en-US" sz="1650" dirty="0"/>
              <a:t>Student satisfaction through the Youth Asset Survey (YAS)</a:t>
            </a:r>
          </a:p>
          <a:p>
            <a:pPr>
              <a:buFont typeface="Wingdings 3" panose="05040102010807070707" pitchFamily="18" charset="2"/>
              <a:buChar char="u"/>
            </a:pPr>
            <a:r>
              <a:rPr lang="en-US" sz="1650" dirty="0"/>
              <a:t>Program staff satisfaction through an annual staff survey</a:t>
            </a:r>
          </a:p>
          <a:p>
            <a:pPr>
              <a:buFont typeface="Wingdings 3" panose="05040102010807070707" pitchFamily="18" charset="2"/>
              <a:buChar char="u"/>
            </a:pPr>
            <a:r>
              <a:rPr lang="en-US" sz="1650" dirty="0"/>
              <a:t>Quality of instruction through YPQA observation</a:t>
            </a:r>
          </a:p>
          <a:p>
            <a:pPr>
              <a:buFont typeface="Wingdings 3" panose="05040102010807070707" pitchFamily="18" charset="2"/>
              <a:buChar char="u"/>
            </a:pPr>
            <a:r>
              <a:rPr lang="en-US" sz="1650" dirty="0"/>
              <a:t>Student interest and motivation in literacy through the YAS and quality of literacy opportunities offered through the YPQA</a:t>
            </a:r>
          </a:p>
          <a:p>
            <a:pPr>
              <a:buFont typeface="Wingdings 3" panose="05040102010807070707" pitchFamily="18" charset="2"/>
              <a:buChar char="u"/>
            </a:pPr>
            <a:r>
              <a:rPr lang="en-US" sz="1650" dirty="0">
                <a:solidFill>
                  <a:schemeClr val="tx2"/>
                </a:solidFill>
              </a:rPr>
              <a:t>Quality of STEM programming through the Dimensions of Success tool and students’ engagement in STEM and acquisition of 21</a:t>
            </a:r>
            <a:r>
              <a:rPr lang="en-US" sz="1650" baseline="30000" dirty="0">
                <a:solidFill>
                  <a:schemeClr val="tx2"/>
                </a:solidFill>
              </a:rPr>
              <a:t>st</a:t>
            </a:r>
            <a:r>
              <a:rPr lang="en-US" sz="1650" dirty="0">
                <a:solidFill>
                  <a:schemeClr val="tx2"/>
                </a:solidFill>
              </a:rPr>
              <a:t> Century skills through the Common Instrument</a:t>
            </a:r>
          </a:p>
          <a:p>
            <a:endParaRPr lang="en-US" sz="1800" dirty="0"/>
          </a:p>
        </p:txBody>
      </p:sp>
    </p:spTree>
    <p:extLst>
      <p:ext uri="{BB962C8B-B14F-4D97-AF65-F5344CB8AC3E}">
        <p14:creationId xmlns:p14="http://schemas.microsoft.com/office/powerpoint/2010/main" val="1415996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529" y="1160913"/>
            <a:ext cx="6447501" cy="990600"/>
          </a:xfrm>
        </p:spPr>
        <p:txBody>
          <a:bodyPr/>
          <a:lstStyle/>
          <a:p>
            <a:r>
              <a:rPr lang="en-US" dirty="0" smtClean="0"/>
              <a:t>What Does the Research Show?</a:t>
            </a:r>
            <a:endParaRPr lang="en-US" dirty="0"/>
          </a:p>
        </p:txBody>
      </p:sp>
      <p:sp>
        <p:nvSpPr>
          <p:cNvPr id="3" name="Content Placeholder 2"/>
          <p:cNvSpPr>
            <a:spLocks noGrp="1"/>
          </p:cNvSpPr>
          <p:nvPr>
            <p:ph idx="1"/>
          </p:nvPr>
        </p:nvSpPr>
        <p:spPr>
          <a:xfrm>
            <a:off x="496266" y="1404817"/>
            <a:ext cx="7098713" cy="4036423"/>
          </a:xfrm>
        </p:spPr>
        <p:txBody>
          <a:bodyPr>
            <a:normAutofit fontScale="92500" lnSpcReduction="20000"/>
          </a:bodyPr>
          <a:lstStyle/>
          <a:p>
            <a:pPr marL="0" indent="0">
              <a:buNone/>
            </a:pPr>
            <a:endParaRPr lang="en-US" sz="1650" dirty="0"/>
          </a:p>
          <a:p>
            <a:pPr>
              <a:buFont typeface="Wingdings 3" panose="05040102010807070707" pitchFamily="18" charset="2"/>
              <a:buChar char=""/>
            </a:pPr>
            <a:r>
              <a:rPr lang="en-US" sz="1800" dirty="0"/>
              <a:t>According to the American Institutes for Research study of 3 cities in 2014, higher levels of </a:t>
            </a:r>
            <a:r>
              <a:rPr lang="en-US" sz="1800" dirty="0"/>
              <a:t>attendance in high-quality NAZA-funded programs was correlated with fewer </a:t>
            </a:r>
            <a:r>
              <a:rPr lang="en-US" sz="1800" dirty="0"/>
              <a:t>school-day </a:t>
            </a:r>
            <a:r>
              <a:rPr lang="en-US" sz="1800" dirty="0" err="1"/>
              <a:t>tardies</a:t>
            </a:r>
            <a:r>
              <a:rPr lang="en-US" sz="1800" dirty="0"/>
              <a:t>, fewer disciplinary </a:t>
            </a:r>
            <a:r>
              <a:rPr lang="en-US" sz="1800" dirty="0"/>
              <a:t>incidents,</a:t>
            </a:r>
            <a:r>
              <a:rPr lang="en-US" sz="1800" dirty="0"/>
              <a:t> </a:t>
            </a:r>
            <a:r>
              <a:rPr lang="en-US" sz="1800" dirty="0"/>
              <a:t>and </a:t>
            </a:r>
            <a:r>
              <a:rPr lang="en-US" sz="1800" dirty="0"/>
              <a:t>greater improvement in math </a:t>
            </a:r>
            <a:r>
              <a:rPr lang="en-US" sz="1800" dirty="0"/>
              <a:t>and science grades</a:t>
            </a:r>
          </a:p>
          <a:p>
            <a:pPr lvl="0">
              <a:buFont typeface="Wingdings 3" panose="05040102010807070707" pitchFamily="18" charset="2"/>
              <a:buChar char=""/>
            </a:pPr>
            <a:r>
              <a:rPr lang="en-US" sz="1800" dirty="0"/>
              <a:t>According to the 2017 NAZA evaluation conducted by Peabody College:</a:t>
            </a:r>
          </a:p>
          <a:p>
            <a:pPr lvl="1">
              <a:buFont typeface="Wingdings" panose="05000000000000000000" pitchFamily="2" charset="2"/>
              <a:buChar char="§"/>
            </a:pPr>
            <a:r>
              <a:rPr lang="en-US" sz="1800" dirty="0"/>
              <a:t>NAZA </a:t>
            </a:r>
            <a:r>
              <a:rPr lang="en-US" sz="1800" dirty="0"/>
              <a:t>students showed better growth in school attendance relative to comparison students </a:t>
            </a:r>
            <a:endParaRPr lang="en-US" sz="1800" dirty="0"/>
          </a:p>
          <a:p>
            <a:pPr lvl="1">
              <a:buFont typeface="Wingdings" panose="05000000000000000000" pitchFamily="2" charset="2"/>
              <a:buChar char="§"/>
            </a:pPr>
            <a:r>
              <a:rPr lang="en-US" sz="1800" dirty="0"/>
              <a:t>NAZA </a:t>
            </a:r>
            <a:r>
              <a:rPr lang="en-US" sz="1800" dirty="0"/>
              <a:t>students showed better growth on a school discipline outcome relative to comparison </a:t>
            </a:r>
            <a:r>
              <a:rPr lang="en-US" sz="1800" dirty="0"/>
              <a:t>students</a:t>
            </a:r>
          </a:p>
          <a:p>
            <a:pPr lvl="1">
              <a:buFont typeface="Wingdings" panose="05000000000000000000" pitchFamily="2" charset="2"/>
              <a:buChar char="§"/>
            </a:pPr>
            <a:r>
              <a:rPr lang="en-US" sz="1800" dirty="0"/>
              <a:t>Students </a:t>
            </a:r>
            <a:r>
              <a:rPr lang="en-US" sz="1800" dirty="0"/>
              <a:t>who participated in NAZA longer experienced better growth in TCAP scores and school </a:t>
            </a:r>
            <a:r>
              <a:rPr lang="en-US" sz="1800" dirty="0"/>
              <a:t>attendance, </a:t>
            </a:r>
            <a:r>
              <a:rPr lang="en-US" sz="1800" dirty="0"/>
              <a:t>demonstrated greater decreases in truancy offenses over </a:t>
            </a:r>
            <a:r>
              <a:rPr lang="en-US" sz="1800" dirty="0"/>
              <a:t>time, </a:t>
            </a:r>
            <a:r>
              <a:rPr lang="en-US" sz="1800" dirty="0"/>
              <a:t>and showed higher PLAN percentile </a:t>
            </a:r>
            <a:r>
              <a:rPr lang="en-US" sz="1800" dirty="0"/>
              <a:t>scores</a:t>
            </a:r>
          </a:p>
          <a:p>
            <a:pPr>
              <a:buFont typeface="Wingdings" panose="05000000000000000000" pitchFamily="2" charset="2"/>
              <a:buChar char="§"/>
            </a:pPr>
            <a:endParaRPr lang="en-US" sz="1500" dirty="0"/>
          </a:p>
        </p:txBody>
      </p:sp>
    </p:spTree>
    <p:extLst>
      <p:ext uri="{BB962C8B-B14F-4D97-AF65-F5344CB8AC3E}">
        <p14:creationId xmlns:p14="http://schemas.microsoft.com/office/powerpoint/2010/main" val="2446096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DE81F99ABB164BBBCB183E10CBF5A2" ma:contentTypeVersion="0" ma:contentTypeDescription="Create a new document." ma:contentTypeScope="" ma:versionID="f6bbd82458cf33277d20520ba938a58f">
  <xsd:schema xmlns:xsd="http://www.w3.org/2001/XMLSchema" xmlns:xs="http://www.w3.org/2001/XMLSchema" xmlns:p="http://schemas.microsoft.com/office/2006/metadata/properties" xmlns:ns2="98d59b9d-fc34-4c72-b5f0-ae1745e1fc72" targetNamespace="http://schemas.microsoft.com/office/2006/metadata/properties" ma:root="true" ma:fieldsID="d111e956bbdbc283d5432f416b609c19" ns2:_="">
    <xsd:import namespace="98d59b9d-fc34-4c72-b5f0-ae1745e1fc72"/>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d59b9d-fc34-4c72-b5f0-ae1745e1f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98d59b9d-fc34-4c72-b5f0-ae1745e1fc72">Y3PMN56UNW6M-275-170</_dlc_DocId>
    <_dlc_DocIdUrl xmlns="98d59b9d-fc34-4c72-b5f0-ae1745e1fc72">
      <Url>https://sbaspweb.mnps.org/_layouts/DocIdRedir.aspx?ID=Y3PMN56UNW6M-275-170</Url>
      <Description>Y3PMN56UNW6M-275-170</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5D9CDE-537F-422A-AF5D-CBCA1A2996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d59b9d-fc34-4c72-b5f0-ae1745e1fc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CE3BF9-3D38-4E2F-8E53-3DDDE3770927}">
  <ds:schemaRefs>
    <ds:schemaRef ds:uri="http://schemas.microsoft.com/sharepoint/events"/>
  </ds:schemaRefs>
</ds:datastoreItem>
</file>

<file path=customXml/itemProps3.xml><?xml version="1.0" encoding="utf-8"?>
<ds:datastoreItem xmlns:ds="http://schemas.openxmlformats.org/officeDocument/2006/customXml" ds:itemID="{1F0FF366-A2A9-4451-92D1-4AE7698B7D1C}">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98d59b9d-fc34-4c72-b5f0-ae1745e1fc72"/>
    <ds:schemaRef ds:uri="http://www.w3.org/XML/1998/namespace"/>
  </ds:schemaRefs>
</ds:datastoreItem>
</file>

<file path=customXml/itemProps4.xml><?xml version="1.0" encoding="utf-8"?>
<ds:datastoreItem xmlns:ds="http://schemas.openxmlformats.org/officeDocument/2006/customXml" ds:itemID="{8F950ED2-E6D6-418F-9F5E-380C9222BE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11506</TotalTime>
  <Words>1425</Words>
  <Application>Microsoft Macintosh PowerPoint</Application>
  <PresentationFormat>On-screen Show (4:3)</PresentationFormat>
  <Paragraphs>226</Paragraphs>
  <Slides>32</Slides>
  <Notes>16</Notes>
  <HiddenSlides>1</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32</vt:i4>
      </vt:variant>
    </vt:vector>
  </HeadingPairs>
  <TitlesOfParts>
    <vt:vector size="45" baseType="lpstr">
      <vt:lpstr>Arial Black</vt:lpstr>
      <vt:lpstr>Calibri</vt:lpstr>
      <vt:lpstr>Calibri Light</vt:lpstr>
      <vt:lpstr>ＭＳ Ｐゴシック</vt:lpstr>
      <vt:lpstr>Times New Roman</vt:lpstr>
      <vt:lpstr>Trebuchet MS</vt:lpstr>
      <vt:lpstr>Wingdings</vt:lpstr>
      <vt:lpstr>Wingdings 3</vt:lpstr>
      <vt:lpstr>Arial</vt:lpstr>
      <vt:lpstr>Office Theme</vt:lpstr>
      <vt:lpstr>1_Office Theme</vt:lpstr>
      <vt:lpstr>2_Office Theme</vt:lpstr>
      <vt:lpstr>Facet</vt:lpstr>
      <vt:lpstr>        Data Dive</vt:lpstr>
      <vt:lpstr>Welcome NAZA Overview</vt:lpstr>
      <vt:lpstr>Nashville After Zone Alliance</vt:lpstr>
      <vt:lpstr>The NAZA Afterschool System:</vt:lpstr>
      <vt:lpstr>NAZA Offers the Following Resources to Funded Program Providers:</vt:lpstr>
      <vt:lpstr>NAZA Aims to: </vt:lpstr>
      <vt:lpstr>NAZA Students Benefit from:</vt:lpstr>
      <vt:lpstr>Data Tracked by NAZA:</vt:lpstr>
      <vt:lpstr>What Does the Research Show?</vt:lpstr>
      <vt:lpstr>How Did We Do Last Year?</vt:lpstr>
      <vt:lpstr>2016-2017 YPQA Pre-and Post-External Assessment Results- NAZA Network Aggregate</vt:lpstr>
      <vt:lpstr>2016-2017 YPQA Literacy Scale Results – NAZA Network Aggregate of External Assessments</vt:lpstr>
      <vt:lpstr>Next to Laura Hansen</vt:lpstr>
      <vt:lpstr>Responsible Use of Data</vt:lpstr>
      <vt:lpstr>Lunch and Learn</vt:lpstr>
      <vt:lpstr>Collaborative Inquiry Data Dive</vt:lpstr>
      <vt:lpstr>Outcome</vt:lpstr>
      <vt:lpstr>Partner Share</vt:lpstr>
      <vt:lpstr>PowerPoint Presentation</vt:lpstr>
      <vt:lpstr>How do we bridge the gap between data and results, so all students have educational success?   What is the bridge made of?</vt:lpstr>
      <vt:lpstr>MNPS Collaborative Inquiry</vt:lpstr>
      <vt:lpstr>Collaborative Inquiry Cycle</vt:lpstr>
      <vt:lpstr>PowerPoint Presentation</vt:lpstr>
      <vt:lpstr>PowerPoint Presentation</vt:lpstr>
      <vt:lpstr>Collaborative Learning Cycle</vt:lpstr>
      <vt:lpstr>Next Steps Commitments</vt:lpstr>
      <vt:lpstr>Reflection, Feedback, and Wrap-Up</vt:lpstr>
      <vt:lpstr>Exit Ticket Reflection</vt:lpstr>
      <vt:lpstr>Feedback--- How Was Today’s Meeting </vt:lpstr>
      <vt:lpstr>Wrap Up</vt:lpstr>
      <vt:lpstr>MNPS Collaborative Inquiry Toolkit</vt:lpstr>
      <vt:lpstr>References</vt:lpstr>
    </vt:vector>
  </TitlesOfParts>
  <Company>MP&amp;F PR</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Student</dc:creator>
  <cp:lastModifiedBy>Johnson, Margie L</cp:lastModifiedBy>
  <cp:revision>130</cp:revision>
  <dcterms:created xsi:type="dcterms:W3CDTF">2015-11-13T20:01:34Z</dcterms:created>
  <dcterms:modified xsi:type="dcterms:W3CDTF">2017-11-03T19:02:05Z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0x010100E3DE81F99ABB164BBBCB183E10CBF5A2</vt:lpwstr>
  </property>
  <property fmtid="{D5CDD505-2E9C-101B-9397-08002B2CF9AE}" pid="3" name="_dlc_DocIdItemGuid">
    <vt:lpwstr>9454dcbc-ec25-48da-b1d0-8050461c6743</vt:lpwstr>
  </property>
</Properties>
</file>